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7" r:id="rId14"/>
    <p:sldId id="271" r:id="rId15"/>
    <p:sldId id="312" r:id="rId16"/>
    <p:sldId id="344" r:id="rId17"/>
    <p:sldId id="270" r:id="rId18"/>
    <p:sldId id="272" r:id="rId19"/>
    <p:sldId id="375" r:id="rId20"/>
    <p:sldId id="376" r:id="rId21"/>
    <p:sldId id="273" r:id="rId22"/>
    <p:sldId id="274" r:id="rId23"/>
    <p:sldId id="307" r:id="rId24"/>
    <p:sldId id="275" r:id="rId25"/>
    <p:sldId id="276" r:id="rId26"/>
    <p:sldId id="349" r:id="rId27"/>
    <p:sldId id="277" r:id="rId28"/>
    <p:sldId id="308" r:id="rId29"/>
    <p:sldId id="335" r:id="rId30"/>
    <p:sldId id="278" r:id="rId31"/>
    <p:sldId id="309" r:id="rId32"/>
    <p:sldId id="310" r:id="rId33"/>
    <p:sldId id="282" r:id="rId34"/>
    <p:sldId id="283" r:id="rId35"/>
    <p:sldId id="284" r:id="rId36"/>
    <p:sldId id="311" r:id="rId37"/>
    <p:sldId id="285" r:id="rId38"/>
    <p:sldId id="313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306" r:id="rId47"/>
    <p:sldId id="305" r:id="rId48"/>
    <p:sldId id="300" r:id="rId49"/>
    <p:sldId id="374" r:id="rId50"/>
    <p:sldId id="380" r:id="rId51"/>
    <p:sldId id="378" r:id="rId52"/>
    <p:sldId id="379" r:id="rId53"/>
    <p:sldId id="436" r:id="rId54"/>
    <p:sldId id="435" r:id="rId55"/>
    <p:sldId id="381" r:id="rId56"/>
    <p:sldId id="302" r:id="rId57"/>
    <p:sldId id="303" r:id="rId58"/>
    <p:sldId id="350" r:id="rId59"/>
    <p:sldId id="382" r:id="rId60"/>
    <p:sldId id="351" r:id="rId61"/>
    <p:sldId id="352" r:id="rId62"/>
    <p:sldId id="355" r:id="rId63"/>
    <p:sldId id="353" r:id="rId64"/>
    <p:sldId id="356" r:id="rId65"/>
    <p:sldId id="357" r:id="rId66"/>
    <p:sldId id="383" r:id="rId67"/>
    <p:sldId id="358" r:id="rId68"/>
    <p:sldId id="359" r:id="rId69"/>
    <p:sldId id="365" r:id="rId70"/>
    <p:sldId id="434" r:id="rId71"/>
    <p:sldId id="433" r:id="rId72"/>
    <p:sldId id="429" r:id="rId73"/>
    <p:sldId id="431" r:id="rId74"/>
    <p:sldId id="361" r:id="rId75"/>
    <p:sldId id="362" r:id="rId76"/>
    <p:sldId id="363" r:id="rId77"/>
    <p:sldId id="364" r:id="rId78"/>
    <p:sldId id="360" r:id="rId79"/>
    <p:sldId id="366" r:id="rId80"/>
    <p:sldId id="430" r:id="rId81"/>
    <p:sldId id="367" r:id="rId82"/>
    <p:sldId id="368" r:id="rId83"/>
    <p:sldId id="369" r:id="rId84"/>
    <p:sldId id="427" r:id="rId85"/>
    <p:sldId id="426" r:id="rId86"/>
    <p:sldId id="428" r:id="rId87"/>
    <p:sldId id="370" r:id="rId88"/>
    <p:sldId id="372" r:id="rId89"/>
    <p:sldId id="373" r:id="rId90"/>
    <p:sldId id="432" r:id="rId91"/>
    <p:sldId id="342" r:id="rId92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282D"/>
    <a:srgbClr val="EA992E"/>
    <a:srgbClr val="CB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60"/>
  </p:normalViewPr>
  <p:slideViewPr>
    <p:cSldViewPr>
      <p:cViewPr varScale="1">
        <p:scale>
          <a:sx n="48" d="100"/>
          <a:sy n="48" d="100"/>
        </p:scale>
        <p:origin x="1084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F4B4F-E8F0-422E-81BC-F48279DD1E61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ED26E-3621-4E70-966E-CFBAE2819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2641576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6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1260689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250919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310866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38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4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5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71042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228885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1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39640" y="3389083"/>
            <a:ext cx="3525519" cy="1158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771900" y="5118100"/>
            <a:ext cx="5461000" cy="118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9525" y="3548811"/>
            <a:ext cx="5725795" cy="118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6647" y="3775341"/>
            <a:ext cx="10871504" cy="4754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validator.w3.org/#validate_by_input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eckjohnso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websafe_font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ment-zero.com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://kweeket.github.io/demos/link-color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mailto::beckjohnson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049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10795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7392" y="6478270"/>
            <a:ext cx="3980815" cy="2246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FUNDAMENTALS OF DEVELOPMENT</a:t>
            </a: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Beck Johnson 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1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73717" y="5343525"/>
            <a:ext cx="2511425" cy="2036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1325" indent="-428625">
              <a:lnSpc>
                <a:spcPct val="100000"/>
              </a:lnSpc>
              <a:buSzPct val="74242"/>
              <a:buFont typeface="Lora"/>
              <a:buChar char="•"/>
              <a:tabLst>
                <a:tab pos="441325" algn="l"/>
                <a:tab pos="441959" algn="l"/>
              </a:tabLst>
            </a:pPr>
            <a:r>
              <a:rPr sz="3300" spc="10" dirty="0">
                <a:solidFill>
                  <a:srgbClr val="5F5F5F"/>
                </a:solidFill>
                <a:latin typeface="Georgia"/>
                <a:cs typeface="Georgia"/>
              </a:rPr>
              <a:t>Layout</a:t>
            </a:r>
            <a:endParaRPr sz="3300" dirty="0">
              <a:latin typeface="Georgia"/>
              <a:cs typeface="Georgia"/>
            </a:endParaRPr>
          </a:p>
          <a:p>
            <a:pPr marL="441325" indent="-428625">
              <a:lnSpc>
                <a:spcPct val="100000"/>
              </a:lnSpc>
              <a:spcBef>
                <a:spcPts val="2040"/>
              </a:spcBef>
              <a:buSzPct val="74242"/>
              <a:buFont typeface="Lora"/>
              <a:buChar char="•"/>
              <a:tabLst>
                <a:tab pos="441325" algn="l"/>
                <a:tab pos="441959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Navigation</a:t>
            </a:r>
            <a:endParaRPr sz="3300" dirty="0">
              <a:latin typeface="Georgia"/>
              <a:cs typeface="Georgia"/>
            </a:endParaRPr>
          </a:p>
          <a:p>
            <a:pPr marL="441325" indent="-428625">
              <a:lnSpc>
                <a:spcPct val="100000"/>
              </a:lnSpc>
              <a:spcBef>
                <a:spcPts val="2039"/>
              </a:spcBef>
              <a:buSzPct val="74242"/>
              <a:buFont typeface="Lora"/>
              <a:buChar char="•"/>
              <a:tabLst>
                <a:tab pos="441325" algn="l"/>
                <a:tab pos="441959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User</a:t>
            </a:r>
            <a:r>
              <a:rPr sz="33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40" dirty="0">
                <a:solidFill>
                  <a:srgbClr val="5F5F5F"/>
                </a:solidFill>
                <a:latin typeface="Georgia"/>
                <a:cs typeface="Georgia"/>
              </a:rPr>
              <a:t>flows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47075" y="5343525"/>
            <a:ext cx="2879725" cy="2036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5134" indent="-432434">
              <a:lnSpc>
                <a:spcPct val="100000"/>
              </a:lnSpc>
              <a:buSzPct val="74242"/>
              <a:buFont typeface="Lora"/>
              <a:buChar char="•"/>
              <a:tabLst>
                <a:tab pos="445134" algn="l"/>
                <a:tab pos="44577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Colors</a:t>
            </a:r>
            <a:endParaRPr sz="3300" dirty="0">
              <a:latin typeface="Georgia"/>
              <a:cs typeface="Georgia"/>
            </a:endParaRPr>
          </a:p>
          <a:p>
            <a:pPr marL="445134" indent="-432434">
              <a:lnSpc>
                <a:spcPct val="100000"/>
              </a:lnSpc>
              <a:spcBef>
                <a:spcPts val="2040"/>
              </a:spcBef>
              <a:buSzPct val="74242"/>
              <a:buFont typeface="Lora"/>
              <a:buChar char="•"/>
              <a:tabLst>
                <a:tab pos="445134" algn="l"/>
                <a:tab pos="44577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Fonts</a:t>
            </a:r>
            <a:endParaRPr sz="3300" dirty="0">
              <a:latin typeface="Georgia"/>
              <a:cs typeface="Georgia"/>
            </a:endParaRPr>
          </a:p>
          <a:p>
            <a:pPr marL="445134" indent="-432434">
              <a:lnSpc>
                <a:spcPct val="100000"/>
              </a:lnSpc>
              <a:spcBef>
                <a:spcPts val="2040"/>
              </a:spcBef>
              <a:buSzPct val="74242"/>
              <a:buFont typeface="Lora"/>
              <a:buChar char="•"/>
              <a:tabLst>
                <a:tab pos="445134" algn="l"/>
                <a:tab pos="44577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Backgrounds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64464" y="4324559"/>
            <a:ext cx="4326835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87400">
              <a:lnSpc>
                <a:spcPct val="1000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USER EXPERIENCE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71765" y="4318851"/>
            <a:ext cx="2886075" cy="701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GRAPHIC</a:t>
            </a:r>
            <a:r>
              <a:rPr sz="4600" b="1" spc="-100" dirty="0">
                <a:solidFill>
                  <a:srgbClr val="5F5F5F"/>
                </a:solidFill>
                <a:latin typeface="Bebas Neue Bold"/>
                <a:cs typeface="Bebas Neue Bold"/>
              </a:rPr>
              <a:t> </a:t>
            </a: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DESIGN</a:t>
            </a:r>
            <a:endParaRPr sz="4600" dirty="0">
              <a:latin typeface="Bebas Neue Bold"/>
              <a:cs typeface="Bebas Neue 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0285" y="2590800"/>
            <a:ext cx="5771515" cy="678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00" spc="20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4300" spc="-5" dirty="0">
                <a:solidFill>
                  <a:srgbClr val="5F5F5F"/>
                </a:solidFill>
                <a:latin typeface="Georgia"/>
                <a:cs typeface="Georgia"/>
              </a:rPr>
              <a:t>is the</a:t>
            </a:r>
            <a:r>
              <a:rPr sz="43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300" spc="-5" dirty="0">
                <a:solidFill>
                  <a:srgbClr val="5F5F5F"/>
                </a:solidFill>
                <a:latin typeface="Georgia"/>
                <a:cs typeface="Georgia"/>
              </a:rPr>
              <a:t>experience?</a:t>
            </a:r>
            <a:endParaRPr sz="43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73800" y="393700"/>
            <a:ext cx="13950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DESIGN</a:t>
            </a:r>
            <a:endParaRPr sz="5000"/>
          </a:p>
        </p:txBody>
      </p:sp>
      <p:sp>
        <p:nvSpPr>
          <p:cNvPr id="9" name="object 9"/>
          <p:cNvSpPr/>
          <p:nvPr/>
        </p:nvSpPr>
        <p:spPr>
          <a:xfrm>
            <a:off x="5334977" y="482600"/>
            <a:ext cx="710222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842645" y="209972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/>
          <p:cNvSpPr/>
          <p:nvPr/>
        </p:nvSpPr>
        <p:spPr>
          <a:xfrm>
            <a:off x="1411821" y="2696690"/>
            <a:ext cx="1168400" cy="111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D2A509-6B7E-4AC2-8C6D-51FF931329E4}"/>
              </a:ext>
            </a:extLst>
          </p:cNvPr>
          <p:cNvSpPr/>
          <p:nvPr/>
        </p:nvSpPr>
        <p:spPr>
          <a:xfrm>
            <a:off x="3550285" y="8229600"/>
            <a:ext cx="6060955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300" spc="-5" dirty="0">
                <a:solidFill>
                  <a:srgbClr val="5F5F5F"/>
                </a:solidFill>
                <a:latin typeface="Georgia"/>
              </a:rPr>
              <a:t>Design is done with CSS</a:t>
            </a:r>
            <a:endParaRPr lang="en-US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9800" y="5880100"/>
            <a:ext cx="602678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CODE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	EDITING	TOOLS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8600" y="2959100"/>
            <a:ext cx="2387600" cy="238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4500" y="406400"/>
            <a:ext cx="3187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HTML</a:t>
            </a:r>
            <a:r>
              <a:rPr sz="5000" spc="-100" dirty="0"/>
              <a:t> </a:t>
            </a:r>
            <a:r>
              <a:rPr sz="5000" dirty="0"/>
              <a:t>EDITORS</a:t>
            </a:r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86000" y="2733281"/>
            <a:ext cx="1902155" cy="1902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51100" y="4838700"/>
            <a:ext cx="1464310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5F5F5F"/>
                </a:solidFill>
                <a:latin typeface="Lora"/>
                <a:cs typeface="Lora"/>
              </a:rPr>
              <a:t>VS</a:t>
            </a:r>
            <a:r>
              <a:rPr sz="2900" spc="-10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Lora"/>
                <a:cs typeface="Lora"/>
              </a:rPr>
              <a:t>Code</a:t>
            </a:r>
            <a:endParaRPr sz="2900">
              <a:latin typeface="Lora"/>
              <a:cs typeface="Lor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5000" y="2844800"/>
            <a:ext cx="1676400" cy="1684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40400" y="4838700"/>
            <a:ext cx="1487805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spc="-25" dirty="0">
                <a:solidFill>
                  <a:srgbClr val="5F5F5F"/>
                </a:solidFill>
                <a:latin typeface="Lora"/>
                <a:cs typeface="Lora"/>
              </a:rPr>
              <a:t>Brackets</a:t>
            </a:r>
            <a:endParaRPr sz="2900">
              <a:latin typeface="Lora"/>
              <a:cs typeface="Lor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88400" y="2870200"/>
            <a:ext cx="1904276" cy="1738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07500" y="4838700"/>
            <a:ext cx="943610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5F5F5F"/>
                </a:solidFill>
                <a:latin typeface="Lora"/>
                <a:cs typeface="Lora"/>
              </a:rPr>
              <a:t>Atom</a:t>
            </a:r>
            <a:endParaRPr sz="2900">
              <a:latin typeface="Lora"/>
              <a:cs typeface="Lor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29500" y="6172200"/>
            <a:ext cx="1917700" cy="195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912100" y="8305800"/>
            <a:ext cx="908685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spc="-5" dirty="0">
                <a:solidFill>
                  <a:srgbClr val="5F5F5F"/>
                </a:solidFill>
                <a:latin typeface="Lora"/>
                <a:cs typeface="Lora"/>
              </a:rPr>
              <a:t>Coda</a:t>
            </a:r>
            <a:endParaRPr sz="2900">
              <a:latin typeface="Lora"/>
              <a:cs typeface="Lor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0000" y="6324600"/>
            <a:ext cx="1955800" cy="195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95700" y="8305800"/>
            <a:ext cx="2249170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spc="-10" dirty="0">
                <a:solidFill>
                  <a:srgbClr val="5F5F5F"/>
                </a:solidFill>
                <a:latin typeface="Lora"/>
                <a:cs typeface="Lora"/>
              </a:rPr>
              <a:t>Sublime</a:t>
            </a:r>
            <a:r>
              <a:rPr sz="2900" spc="-7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2900" spc="-40" dirty="0">
                <a:solidFill>
                  <a:srgbClr val="5F5F5F"/>
                </a:solidFill>
                <a:latin typeface="Lora"/>
                <a:cs typeface="Lora"/>
              </a:rPr>
              <a:t>Text</a:t>
            </a:r>
            <a:endParaRPr sz="2900">
              <a:latin typeface="Lora"/>
              <a:cs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9780905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5F5F5F"/>
              </a:buClr>
            </a:pPr>
            <a:endParaRPr sz="3600" dirty="0">
              <a:latin typeface="Georgia" panose="02040502050405020303" pitchFamily="18" charset="0"/>
              <a:cs typeface="Times New Roman"/>
            </a:endParaRP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r>
              <a:rPr sz="54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HTML </a:t>
            </a:r>
            <a:r>
              <a:rPr sz="54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is just text </a:t>
            </a:r>
            <a:endParaRPr lang="en-US" sz="54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ou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can right-click</a:t>
            </a:r>
            <a:r>
              <a:rPr sz="36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select</a:t>
            </a:r>
            <a:r>
              <a:rPr lang="en-US" sz="3600" dirty="0"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"View Source" on any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webpage to see how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developer made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  <a:endParaRPr sz="5000"/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5524500" y="406400"/>
            <a:ext cx="3606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  <p:sp>
        <p:nvSpPr>
          <p:cNvPr id="8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34855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DEVELOPER</a:t>
            </a:r>
            <a:r>
              <a:rPr sz="5000" spc="-100" dirty="0"/>
              <a:t> </a:t>
            </a:r>
            <a:r>
              <a:rPr sz="5000" dirty="0"/>
              <a:t>TOOLS</a:t>
            </a:r>
          </a:p>
        </p:txBody>
      </p:sp>
      <p:sp>
        <p:nvSpPr>
          <p:cNvPr id="4" name="object 4"/>
          <p:cNvSpPr/>
          <p:nvPr/>
        </p:nvSpPr>
        <p:spPr>
          <a:xfrm>
            <a:off x="4321746" y="546100"/>
            <a:ext cx="580453" cy="580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46339" y="2333358"/>
            <a:ext cx="8015605" cy="63581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Chrome</a:t>
            </a: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/Firefox</a:t>
            </a:r>
            <a:endParaRPr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lnSpc>
                <a:spcPct val="100000"/>
              </a:lnSpc>
              <a:spcBef>
                <a:spcPts val="193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5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</a:t>
            </a:r>
            <a:r>
              <a:rPr lang="en-US" sz="25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anywhere on the page </a:t>
            </a:r>
            <a:r>
              <a:rPr sz="25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&gt;</a:t>
            </a:r>
            <a:r>
              <a:rPr sz="2500" spc="-8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5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</a:t>
            </a:r>
            <a:endParaRPr sz="2500" dirty="0">
              <a:latin typeface="Georgia" panose="02040502050405020303" pitchFamily="18" charset="0"/>
              <a:cs typeface="Georgia"/>
            </a:endParaRPr>
          </a:p>
          <a:p>
            <a:pPr marL="562610" indent="-422909">
              <a:lnSpc>
                <a:spcPct val="100000"/>
              </a:lnSpc>
              <a:spcBef>
                <a:spcPts val="159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lang="en-US" sz="25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OR hit the </a:t>
            </a:r>
            <a:r>
              <a:rPr sz="25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F12</a:t>
            </a:r>
            <a:r>
              <a:rPr sz="2500" spc="-9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5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  <a:endParaRPr lang="en-US" sz="25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39701">
              <a:lnSpc>
                <a:spcPct val="100000"/>
              </a:lnSpc>
              <a:spcBef>
                <a:spcPts val="1595"/>
              </a:spcBef>
              <a:tabLst>
                <a:tab pos="562610" algn="l"/>
                <a:tab pos="563245" algn="l"/>
              </a:tabLst>
            </a:pPr>
            <a:endParaRPr sz="25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Safari</a:t>
            </a:r>
            <a:endParaRPr lang="en-US"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lnSpc>
                <a:spcPct val="100000"/>
              </a:lnSpc>
              <a:spcBef>
                <a:spcPts val="193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lang="en-US" sz="25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Open Preferences &gt; </a:t>
            </a:r>
            <a:r>
              <a:rPr lang="en-US" sz="25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Advanced </a:t>
            </a:r>
            <a:r>
              <a:rPr lang="en-US" sz="25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&gt; Show Develop</a:t>
            </a:r>
            <a:r>
              <a:rPr lang="en-US" sz="2500" spc="4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25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menu</a:t>
            </a:r>
            <a:endParaRPr lang="en-US" sz="2500" dirty="0">
              <a:latin typeface="Georgia" panose="02040502050405020303" pitchFamily="18" charset="0"/>
              <a:cs typeface="Georgia"/>
            </a:endParaRPr>
          </a:p>
          <a:p>
            <a:pPr marL="562610" indent="-422909">
              <a:lnSpc>
                <a:spcPct val="100000"/>
              </a:lnSpc>
              <a:spcBef>
                <a:spcPts val="200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5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 &gt; </a:t>
            </a:r>
            <a:r>
              <a:rPr sz="25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</a:t>
            </a:r>
            <a:r>
              <a:rPr sz="2500" spc="-5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5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  <a:endParaRPr lang="en-US" sz="25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62610" indent="-422909">
              <a:lnSpc>
                <a:spcPct val="100000"/>
              </a:lnSpc>
              <a:spcBef>
                <a:spcPts val="200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endParaRPr sz="25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Internet </a:t>
            </a:r>
            <a:r>
              <a:rPr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Explorer</a:t>
            </a:r>
            <a:endParaRPr sz="3300" dirty="0">
              <a:latin typeface="Georgia" panose="02040502050405020303" pitchFamily="18" charset="0"/>
              <a:cs typeface="Lora"/>
            </a:endParaRPr>
          </a:p>
          <a:p>
            <a:pPr marL="557530" indent="-423545">
              <a:lnSpc>
                <a:spcPct val="100000"/>
              </a:lnSpc>
              <a:spcBef>
                <a:spcPts val="1885"/>
              </a:spcBef>
              <a:buFont typeface="Symbol"/>
              <a:buChar char=""/>
              <a:tabLst>
                <a:tab pos="557530" algn="l"/>
                <a:tab pos="558165" algn="l"/>
              </a:tabLst>
            </a:pPr>
            <a:r>
              <a:rPr sz="2500" b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F12</a:t>
            </a:r>
            <a:r>
              <a:rPr sz="2500" spc="-8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500" spc="-1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  <a:endParaRPr sz="2500" dirty="0">
              <a:latin typeface="Georgia" panose="02040502050405020303" pitchFamily="18" charset="0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99000" y="5880100"/>
            <a:ext cx="3937000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Let’s try it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8600" y="2959100"/>
            <a:ext cx="2387600" cy="238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651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C967B6-C6ED-4392-892C-1985F84E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" t="10464" r="1469" b="4468"/>
          <a:stretch/>
        </p:blipFill>
        <p:spPr>
          <a:xfrm>
            <a:off x="0" y="1647391"/>
            <a:ext cx="13055600" cy="8334809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34855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DEVELOPER</a:t>
            </a:r>
            <a:r>
              <a:rPr sz="5000" spc="-100" dirty="0"/>
              <a:t> </a:t>
            </a:r>
            <a:r>
              <a:rPr sz="5000" dirty="0"/>
              <a:t>TOOLS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4321746" y="546100"/>
            <a:ext cx="580453" cy="580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29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79596" y="5486400"/>
            <a:ext cx="10137804" cy="4062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You can experiment directly in the browser using dev tools before making permanent changes</a:t>
            </a:r>
          </a:p>
          <a:p>
            <a:pPr marL="24765" marR="5080" indent="-12700">
              <a:lnSpc>
                <a:spcPct val="100000"/>
              </a:lnSpc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You can modify both HTML and CSS</a:t>
            </a: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Any changes disappear when you refresh the page – copy to a local file if you want to keep them!</a:t>
            </a:r>
          </a:p>
          <a:p>
            <a:pPr marL="24765" marR="5080" indent="-12700" algn="ctr">
              <a:lnSpc>
                <a:spcPct val="100000"/>
              </a:lnSpc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46700" y="406400"/>
            <a:ext cx="30587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WEB</a:t>
            </a:r>
            <a:r>
              <a:rPr sz="5000" spc="-100" dirty="0"/>
              <a:t> </a:t>
            </a:r>
            <a:r>
              <a:rPr sz="5000" dirty="0"/>
              <a:t>BROWSERS</a:t>
            </a:r>
            <a:endParaRPr sz="5000"/>
          </a:p>
        </p:txBody>
      </p:sp>
      <p:sp>
        <p:nvSpPr>
          <p:cNvPr id="5" name="object 5"/>
          <p:cNvSpPr/>
          <p:nvPr/>
        </p:nvSpPr>
        <p:spPr>
          <a:xfrm>
            <a:off x="45593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620860" y="2362200"/>
            <a:ext cx="10278801" cy="2639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1900" y="5118100"/>
            <a:ext cx="54463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8135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HTML	DOCUMENTS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>
              <a:lnSpc>
                <a:spcPct val="100000"/>
              </a:lnSpc>
            </a:pPr>
            <a:r>
              <a:rPr dirty="0"/>
              <a:t>&lt;html&gt;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lang="en-US" sz="5000" spc="-100" dirty="0"/>
              <a:t>is </a:t>
            </a:r>
            <a:r>
              <a:rPr lang="en-US" sz="5000" dirty="0"/>
              <a:t>for content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10462946" cy="5847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85"/>
              </a:spcBef>
              <a:buSzPct val="74242"/>
              <a:tabLst>
                <a:tab pos="441959" algn="l"/>
                <a:tab pos="443230" algn="l"/>
              </a:tabLst>
            </a:pPr>
            <a:r>
              <a:rPr lang="en-US" sz="4000" spc="-10" dirty="0">
                <a:solidFill>
                  <a:srgbClr val="5F5F5F"/>
                </a:solidFill>
                <a:latin typeface="Georgia"/>
                <a:cs typeface="Georgia"/>
              </a:rPr>
              <a:t>The first step to creating a web page is deciding which content you want to share.</a:t>
            </a:r>
          </a:p>
          <a:p>
            <a:pPr marL="469900" indent="-4572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What is the site about?</a:t>
            </a:r>
          </a:p>
          <a:p>
            <a:pPr marL="469900" indent="-4572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Write out your copy and find or create images</a:t>
            </a:r>
          </a:p>
          <a:p>
            <a:pPr marL="469900" indent="-4572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Don’t worry how it looks at first, just get the content on the page</a:t>
            </a:r>
          </a:p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132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5" y="-120144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30400" y="2895600"/>
            <a:ext cx="8949564" cy="5678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20" dirty="0">
                <a:solidFill>
                  <a:srgbClr val="5F5F5F"/>
                </a:solidFill>
                <a:latin typeface="Georgia"/>
                <a:cs typeface="Georgia"/>
              </a:rPr>
              <a:t>Who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</a:t>
            </a:r>
            <a:r>
              <a:rPr sz="3300" spc="-1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you?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Who am I?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 you</a:t>
            </a:r>
            <a:r>
              <a:rPr sz="3300" spc="-9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0" dirty="0">
                <a:solidFill>
                  <a:srgbClr val="5F5F5F"/>
                </a:solidFill>
                <a:latin typeface="Georgia"/>
                <a:cs typeface="Georgia"/>
              </a:rPr>
              <a:t>do/study/etc?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your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experience with web</a:t>
            </a:r>
            <a:r>
              <a:rPr sz="3300" spc="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development?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Do you have related skills like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Photoshop, wireframing, email marketing, </a:t>
            </a:r>
            <a:r>
              <a:rPr lang="en-US" sz="3300" spc="-5" dirty="0" err="1">
                <a:solidFill>
                  <a:srgbClr val="5F5F5F"/>
                </a:solidFill>
                <a:latin typeface="Georgia"/>
              </a:rPr>
              <a:t>etc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?</a:t>
            </a:r>
            <a:endParaRPr sz="3300" spc="-5" dirty="0">
              <a:solidFill>
                <a:srgbClr val="5F5F5F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hoping to get out of this</a:t>
            </a:r>
            <a:r>
              <a:rPr sz="33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class?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000" y="489774"/>
            <a:ext cx="3013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Introductions</a:t>
            </a:r>
          </a:p>
        </p:txBody>
      </p:sp>
      <p:sp>
        <p:nvSpPr>
          <p:cNvPr id="5" name="object 5"/>
          <p:cNvSpPr/>
          <p:nvPr/>
        </p:nvSpPr>
        <p:spPr>
          <a:xfrm>
            <a:off x="4254550" y="533400"/>
            <a:ext cx="1000404" cy="643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lang="en-US" sz="5000" spc="-100" dirty="0"/>
              <a:t>is </a:t>
            </a:r>
            <a:r>
              <a:rPr lang="en-US" sz="5000" dirty="0"/>
              <a:t>for content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9777146" cy="5770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85"/>
              </a:spcBef>
              <a:buSzPct val="74242"/>
              <a:tabLst>
                <a:tab pos="441959" algn="l"/>
                <a:tab pos="443230" algn="l"/>
              </a:tabLst>
            </a:pPr>
            <a:r>
              <a:rPr lang="en-US" sz="4000" spc="-10" dirty="0">
                <a:solidFill>
                  <a:srgbClr val="5F5F5F"/>
                </a:solidFill>
                <a:latin typeface="Georgia"/>
                <a:cs typeface="Georgia"/>
              </a:rPr>
              <a:t>After your content is in place, use HTML to organize and format it.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This is similar to creating a document outline in MS Word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Web browsers read HTML code and interpret it as formatted text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Don’t worry about how it looks just yet!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9951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6800" y="406400"/>
            <a:ext cx="326262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DOCUMENT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863600" y="3200400"/>
            <a:ext cx="8623300" cy="5496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!doctype</a:t>
            </a:r>
            <a:r>
              <a:rPr sz="2600" spc="-95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820419">
              <a:lnSpc>
                <a:spcPct val="100000"/>
              </a:lnSpc>
              <a:spcBef>
                <a:spcPts val="335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My First</a:t>
            </a:r>
            <a:r>
              <a:rPr sz="2600" spc="-90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Page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798830">
              <a:lnSpc>
                <a:spcPct val="100000"/>
              </a:lnSpc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The body is what the browser</a:t>
            </a:r>
            <a:r>
              <a:rPr sz="2600" spc="-8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sees.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735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Several ways to format</a:t>
            </a:r>
            <a:r>
              <a:rPr sz="2600" spc="-8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text.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08083" y="1893486"/>
            <a:ext cx="5780364" cy="4749165"/>
            <a:chOff x="7208083" y="1893486"/>
            <a:chExt cx="5780364" cy="4749165"/>
          </a:xfrm>
        </p:grpSpPr>
        <p:pic>
          <p:nvPicPr>
            <p:cNvPr id="7" name="Picture 2" descr="laptop_PNG8915.png (2046×1681)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083" y="1893486"/>
              <a:ext cx="5780364" cy="4749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5234" y="2743200"/>
              <a:ext cx="3208316" cy="200748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249836" y="1898705"/>
            <a:ext cx="5780364" cy="4749165"/>
            <a:chOff x="7249836" y="1898705"/>
            <a:chExt cx="5780364" cy="4749165"/>
          </a:xfrm>
        </p:grpSpPr>
        <p:grpSp>
          <p:nvGrpSpPr>
            <p:cNvPr id="10" name="Group 9"/>
            <p:cNvGrpSpPr/>
            <p:nvPr/>
          </p:nvGrpSpPr>
          <p:grpSpPr>
            <a:xfrm>
              <a:off x="7249836" y="1898705"/>
              <a:ext cx="5780364" cy="4749165"/>
              <a:chOff x="7208083" y="1893486"/>
              <a:chExt cx="5780364" cy="4749165"/>
            </a:xfrm>
          </p:grpSpPr>
          <p:pic>
            <p:nvPicPr>
              <p:cNvPr id="12" name="Picture 2" descr="laptop_PNG8915.png (2046×1681)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8083" y="1893486"/>
                <a:ext cx="5780364" cy="4749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234" y="2743200"/>
                <a:ext cx="3208316" cy="2007489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016" y="2648013"/>
              <a:ext cx="3436468" cy="2192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0" y="406400"/>
            <a:ext cx="31743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10027920" cy="5209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5385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(also called tags)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contained in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Consolas" panose="020B0609020204030204" pitchFamily="49" charset="0"/>
                <a:cs typeface="Georgia"/>
              </a:rPr>
              <a:t>&lt;&gt;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b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rackets</a:t>
            </a:r>
            <a:endParaRPr sz="3600" dirty="0"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have an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a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600" b="1" spc="-1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1"/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tag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&gt;Content goes in</a:t>
            </a:r>
            <a:r>
              <a:rPr lang="en-US" sz="3600" spc="-8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here&lt;/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tag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 lvl="0">
              <a:spcBef>
                <a:spcPts val="45"/>
              </a:spcBef>
            </a:pPr>
            <a:endParaRPr lang="en-US" sz="20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1959" algn="l"/>
                <a:tab pos="443230" algn="l"/>
              </a:tabLst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0" y="406400"/>
            <a:ext cx="31743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6350000" y="9336278"/>
            <a:ext cx="280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800" spc="-5" dirty="0"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616" t="9036" r="58306"/>
          <a:stretch/>
        </p:blipFill>
        <p:spPr>
          <a:xfrm>
            <a:off x="0" y="2755302"/>
            <a:ext cx="6266766" cy="601718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32B19-A564-48C1-A77C-47C6C4756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94" r="2045"/>
          <a:stretch/>
        </p:blipFill>
        <p:spPr>
          <a:xfrm>
            <a:off x="5816600" y="2167506"/>
            <a:ext cx="7159801" cy="66149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111914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0" y="406400"/>
            <a:ext cx="23742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RULES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9730" y="2590800"/>
            <a:ext cx="8862670" cy="6050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1959" indent="-429259">
              <a:buSzPct val="74242"/>
              <a:buFont typeface="Lora"/>
              <a:buChar char="•"/>
              <a:tabLst>
                <a:tab pos="441959" algn="l"/>
                <a:tab pos="442595" algn="l"/>
              </a:tabLst>
            </a:pPr>
            <a:r>
              <a:rPr sz="3300" spc="-25" dirty="0">
                <a:solidFill>
                  <a:srgbClr val="5F5F5F"/>
                </a:solidFill>
                <a:latin typeface="Georgia"/>
                <a:cs typeface="Georgia"/>
              </a:rPr>
              <a:t>Tags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written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sz="33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lowercase</a:t>
            </a:r>
            <a:endParaRPr sz="3300" dirty="0">
              <a:latin typeface="Georgia"/>
              <a:cs typeface="Georgia"/>
            </a:endParaRPr>
          </a:p>
          <a:p>
            <a:pPr marL="457201" lvl="1">
              <a:spcBef>
                <a:spcPts val="2670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94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</a:t>
            </a:r>
            <a:r>
              <a:rPr sz="3300" b="1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lang="en-US" sz="3300" dirty="0">
              <a:solidFill>
                <a:srgbClr val="5F5F5F"/>
              </a:solidFill>
              <a:latin typeface="Consolas"/>
              <a:cs typeface="Consolas"/>
            </a:endParaRPr>
          </a:p>
          <a:p>
            <a:pPr marL="457201" lvl="1">
              <a:spcBef>
                <a:spcPts val="2670"/>
              </a:spcBef>
              <a:buSzPct val="74242"/>
              <a:tabLst>
                <a:tab pos="886460" algn="l"/>
                <a:tab pos="887094" algn="l"/>
              </a:tabLst>
            </a:pPr>
            <a:endParaRPr sz="3300" dirty="0">
              <a:latin typeface="Consolas"/>
              <a:cs typeface="Consolas"/>
            </a:endParaRPr>
          </a:p>
          <a:p>
            <a:pPr marL="441959" indent="-429259">
              <a:spcBef>
                <a:spcPts val="1705"/>
              </a:spcBef>
              <a:buSzPct val="74242"/>
              <a:buFont typeface="Lora"/>
              <a:buChar char="•"/>
              <a:tabLst>
                <a:tab pos="441959" algn="l"/>
                <a:tab pos="442595" algn="l"/>
              </a:tabLst>
            </a:pPr>
            <a:r>
              <a:rPr sz="3300" spc="-25" dirty="0">
                <a:solidFill>
                  <a:srgbClr val="5F5F5F"/>
                </a:solidFill>
                <a:latin typeface="Georgia"/>
                <a:cs typeface="Georgia"/>
              </a:rPr>
              <a:t>Tags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must be closed</a:t>
            </a:r>
            <a:endParaRPr sz="3300" dirty="0">
              <a:latin typeface="Georgia"/>
              <a:cs typeface="Georgia"/>
            </a:endParaRPr>
          </a:p>
          <a:p>
            <a:pPr marL="469900" lvl="1">
              <a:spcBef>
                <a:spcPts val="1705"/>
              </a:spcBef>
              <a:buSzPct val="74242"/>
              <a:tabLst>
                <a:tab pos="441959" algn="l"/>
                <a:tab pos="442595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&gt;Text in</a:t>
            </a:r>
            <a:r>
              <a:rPr lang="en-US" sz="3300" spc="-6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15" dirty="0">
                <a:solidFill>
                  <a:srgbClr val="5F5F5F"/>
                </a:solidFill>
                <a:latin typeface="Consolas"/>
                <a:cs typeface="Consolas"/>
              </a:rPr>
              <a:t>here.&lt;/</a:t>
            </a:r>
            <a:r>
              <a:rPr lang="en-US" sz="3300" spc="-15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300" spc="-1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lang="en-US" sz="3300" dirty="0">
              <a:latin typeface="Consolas"/>
              <a:cs typeface="Consolas"/>
            </a:endParaRPr>
          </a:p>
          <a:p>
            <a:pPr marL="456565" lvl="1">
              <a:spcBef>
                <a:spcPts val="2039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&gt;Content in</a:t>
            </a:r>
            <a:r>
              <a:rPr lang="en-US" sz="3300" spc="-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20" dirty="0">
                <a:solidFill>
                  <a:srgbClr val="5F5F5F"/>
                </a:solidFill>
                <a:latin typeface="Consolas"/>
                <a:cs typeface="Consolas"/>
              </a:rPr>
              <a:t>here.&lt;/</a:t>
            </a:r>
            <a:r>
              <a:rPr lang="en-US" sz="3300" spc="-2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300" spc="-2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 marL="456565" lvl="1">
              <a:spcBef>
                <a:spcPts val="2039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spc="-25" dirty="0">
                <a:solidFill>
                  <a:srgbClr val="5F5F5F"/>
                </a:solidFill>
                <a:latin typeface="Georgia"/>
                <a:cs typeface="Georgia"/>
              </a:rPr>
              <a:t>A few are “self closing”</a:t>
            </a:r>
            <a:endParaRPr lang="en-US" sz="3300" dirty="0">
              <a:latin typeface="Consolas"/>
              <a:cs typeface="Consolas"/>
            </a:endParaRPr>
          </a:p>
          <a:p>
            <a:pPr marL="456565" lvl="1">
              <a:spcBef>
                <a:spcPts val="2705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/&gt;</a:t>
            </a:r>
            <a:endParaRPr sz="3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000"/>
            <a:ext cx="13004800" cy="8092440"/>
          </a:xfrm>
          <a:custGeom>
            <a:avLst/>
            <a:gdLst/>
            <a:ahLst/>
            <a:cxnLst/>
            <a:rect l="l" t="t" r="r" b="b"/>
            <a:pathLst>
              <a:path w="13004800" h="8092440">
                <a:moveTo>
                  <a:pt x="0" y="8092020"/>
                </a:moveTo>
                <a:lnTo>
                  <a:pt x="13004800" y="8092020"/>
                </a:lnTo>
                <a:lnTo>
                  <a:pt x="13004800" y="0"/>
                </a:lnTo>
                <a:lnTo>
                  <a:pt x="0" y="0"/>
                </a:lnTo>
                <a:lnTo>
                  <a:pt x="0" y="8092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400" y="437512"/>
            <a:ext cx="44278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DOCTYPE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31147" y="2441144"/>
            <a:ext cx="7342505" cy="100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90135" algn="l"/>
              </a:tabLst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</a:t>
            </a:r>
            <a:r>
              <a:rPr sz="6400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doctype</a:t>
            </a:r>
            <a:r>
              <a:rPr lang="en-US"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64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9654" y="4550473"/>
            <a:ext cx="8785860" cy="3436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 very </a:t>
            </a: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first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any HTML</a:t>
            </a:r>
            <a:r>
              <a:rPr sz="33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3950" dirty="0">
              <a:latin typeface="Times New Roman"/>
              <a:cs typeface="Times New Roman"/>
            </a:endParaRPr>
          </a:p>
          <a:p>
            <a:pPr marL="442595" marR="5080" indent="-429895">
              <a:lnSpc>
                <a:spcPct val="100000"/>
              </a:lnSpc>
              <a:spcBef>
                <a:spcPts val="3504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version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 document is written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(this one is HTML5)</a:t>
            </a:r>
          </a:p>
          <a:p>
            <a:pPr marL="442595" marR="5080" indent="-429895">
              <a:lnSpc>
                <a:spcPct val="100000"/>
              </a:lnSpc>
              <a:spcBef>
                <a:spcPts val="3504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If you don’t specify what version to use, the browser will guess…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400" y="437512"/>
            <a:ext cx="44278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DOCTYPE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0026" y="4495800"/>
            <a:ext cx="10044748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90135" algn="l"/>
              </a:tabLst>
            </a:pP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!doctype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 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PUBLIC "=//W3C//DTD XHTML 1.0 Strict//EN" "http://www.w3.org/TR/xhtml1/DTD/xhtml-strict.dtd"</a:t>
            </a: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890135" algn="l"/>
              </a:tabLst>
            </a:pP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890135" algn="l"/>
              </a:tabLst>
            </a:pP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tabLst>
                <a:tab pos="489013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!doctype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 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PUBLIC "=//W3C//DTD HTML 4.01 Transitional//EN" "http://www.w3.org/TR/xhtml1/DTD/transitional.dtd"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28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7470" y="2575073"/>
            <a:ext cx="10627678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242"/>
              <a:tabLst>
                <a:tab pos="441959" algn="l"/>
                <a:tab pos="44323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These old doctypes are not commonly in use anymore:</a:t>
            </a:r>
          </a:p>
        </p:txBody>
      </p:sp>
    </p:spTree>
    <p:extLst>
      <p:ext uri="{BB962C8B-B14F-4D97-AF65-F5344CB8AC3E}">
        <p14:creationId xmlns:p14="http://schemas.microsoft.com/office/powerpoint/2010/main" val="231450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DECLARATIOn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20861" y="2438400"/>
            <a:ext cx="2952115" cy="100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html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9654" y="4356100"/>
            <a:ext cx="5810885" cy="539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top line after</a:t>
            </a: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doctype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sz="33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6167" y="4356100"/>
            <a:ext cx="222694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declaration.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9654" y="5304574"/>
            <a:ext cx="984313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“This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where everything</a:t>
            </a:r>
            <a:r>
              <a:rPr sz="3300" spc="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starts!”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7343" y="7002145"/>
            <a:ext cx="933132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3600" dirty="0">
                <a:solidFill>
                  <a:srgbClr val="3FAA54"/>
                </a:solidFill>
                <a:latin typeface="Consolas"/>
                <a:cs typeface="Consolas"/>
              </a:rPr>
              <a:t>&lt;!-- everything else</a:t>
            </a:r>
            <a:r>
              <a:rPr sz="36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sz="3600" dirty="0">
                <a:solidFill>
                  <a:srgbClr val="3FAA54"/>
                </a:solidFill>
                <a:latin typeface="Consolas"/>
                <a:cs typeface="Consolas"/>
              </a:rPr>
              <a:t>--&gt;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8300" y="406400"/>
            <a:ext cx="46412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&lt;!--HTML</a:t>
            </a:r>
            <a:r>
              <a:rPr sz="5000" spc="-100" dirty="0"/>
              <a:t> </a:t>
            </a:r>
            <a:r>
              <a:rPr sz="5000" dirty="0"/>
              <a:t>COMMENTS--&gt;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701800" y="2220263"/>
            <a:ext cx="9834670" cy="6840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699" algn="ctr">
              <a:buSzPct val="75000"/>
              <a:tabLst>
                <a:tab pos="410209" algn="l"/>
                <a:tab pos="410845" algn="l"/>
              </a:tabLst>
            </a:pPr>
            <a:r>
              <a:rPr lang="en-US" sz="4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&lt;!-- Comments are great </a:t>
            </a:r>
            <a:r>
              <a:rPr lang="en-US" sz="4800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--&gt;</a:t>
            </a:r>
            <a:endParaRPr lang="en-US" sz="4800" dirty="0">
              <a:latin typeface="Consolas" panose="020B0609020204030204" pitchFamily="49" charset="0"/>
              <a:cs typeface="Courier New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3000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lang="en-US"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sz="20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Are not visible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 the user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their</a:t>
            </a:r>
            <a:r>
              <a:rPr sz="3200" spc="-1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endParaRPr sz="32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Lor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Great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leaving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notes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yourself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or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other</a:t>
            </a:r>
            <a:r>
              <a:rPr sz="3200" spc="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developers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Can be seen in “view source” (right-click in a browser -&gt; View Source)</a:t>
            </a:r>
          </a:p>
          <a:p>
            <a:pPr marL="12699">
              <a:lnSpc>
                <a:spcPct val="100000"/>
              </a:lnSpc>
              <a:buSzPct val="75000"/>
              <a:tabLst>
                <a:tab pos="410209" algn="l"/>
                <a:tab pos="410845" algn="l"/>
              </a:tabLst>
            </a:pPr>
            <a:endParaRPr lang="en-US" sz="3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sz="3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29302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8300" y="406400"/>
            <a:ext cx="46412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&lt;!--HTML</a:t>
            </a:r>
            <a:r>
              <a:rPr sz="5000" spc="-100" dirty="0"/>
              <a:t> </a:t>
            </a:r>
            <a:r>
              <a:rPr sz="5000" dirty="0"/>
              <a:t>COMMENTS--&gt;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473200" y="2464811"/>
            <a:ext cx="983467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ct val="100000"/>
              </a:lnSpc>
              <a:buSzPct val="75000"/>
              <a:tabLst>
                <a:tab pos="410209" algn="l"/>
                <a:tab pos="41084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Sometimes they don’t really have a point…</a:t>
            </a: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sz="3600" dirty="0"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3"/>
          <a:stretch/>
        </p:blipFill>
        <p:spPr>
          <a:xfrm>
            <a:off x="979497" y="3886200"/>
            <a:ext cx="1103881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7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835" y="0"/>
            <a:ext cx="13013635" cy="1796544"/>
          </a:xfrm>
          <a:custGeom>
            <a:avLst/>
            <a:gdLst/>
            <a:ahLst/>
            <a:cxnLst/>
            <a:rect l="l" t="t" r="r" b="b"/>
            <a:pathLst>
              <a:path w="13004800" h="1613535">
                <a:moveTo>
                  <a:pt x="0" y="1613433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13433"/>
                </a:lnTo>
                <a:lnTo>
                  <a:pt x="0" y="1613433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2895600"/>
            <a:ext cx="8507095" cy="5678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Five sessions over six weeks</a:t>
            </a: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Mondays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Nov 5 to Dec 10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3300" spc="-60" dirty="0">
                <a:solidFill>
                  <a:srgbClr val="5F5F5F"/>
                </a:solidFill>
                <a:latin typeface="Georgia"/>
                <a:cs typeface="Georgia"/>
              </a:rPr>
              <a:t> 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6:30-9:3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0 pm </a:t>
            </a:r>
          </a:p>
          <a:p>
            <a:pPr marL="897255" marR="296545" lvl="1" indent="-427355"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</a:rPr>
              <a:t>No class week of Thanksgiving</a:t>
            </a:r>
            <a:endParaRPr lang="en-US" dirty="0"/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10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minute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break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somewhere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middle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No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grades, no</a:t>
            </a:r>
            <a:r>
              <a:rPr sz="33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tests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feedback </a:t>
            </a:r>
            <a:r>
              <a:rPr sz="3300" spc="10" dirty="0">
                <a:solidFill>
                  <a:srgbClr val="5F5F5F"/>
                </a:solidFill>
                <a:latin typeface="Georgia"/>
                <a:cs typeface="Georgia"/>
              </a:rPr>
              <a:t>highly</a:t>
            </a:r>
            <a:r>
              <a:rPr sz="3300" spc="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encouraged!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95900" y="534035"/>
            <a:ext cx="326580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CLASS</a:t>
            </a:r>
            <a:r>
              <a:rPr sz="5000" spc="-100" dirty="0"/>
              <a:t> </a:t>
            </a:r>
            <a:r>
              <a:rPr sz="5000" dirty="0"/>
              <a:t>SCHEDULE</a:t>
            </a:r>
          </a:p>
        </p:txBody>
      </p:sp>
      <p:sp>
        <p:nvSpPr>
          <p:cNvPr id="5" name="object 5"/>
          <p:cNvSpPr/>
          <p:nvPr/>
        </p:nvSpPr>
        <p:spPr>
          <a:xfrm>
            <a:off x="4398276" y="577355"/>
            <a:ext cx="641845" cy="641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4600" y="406400"/>
            <a:ext cx="29032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</a:t>
            </a:r>
            <a:r>
              <a:rPr sz="5000" spc="-100" dirty="0"/>
              <a:t> </a:t>
            </a:r>
            <a:r>
              <a:rPr sz="5000" dirty="0"/>
              <a:t>ELEMENT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42834" y="2362200"/>
            <a:ext cx="10950766" cy="5286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3075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&gt;&lt;/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64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743075">
              <a:lnSpc>
                <a:spcPct val="100000"/>
              </a:lnSpc>
            </a:pPr>
            <a:endParaRPr lang="en-US" sz="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38784" indent="-426084">
              <a:lnSpc>
                <a:spcPct val="100000"/>
              </a:lnSpc>
              <a:spcBef>
                <a:spcPts val="1955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Holds i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nformation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about the document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that is (mostly)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not visible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32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the user</a:t>
            </a:r>
          </a:p>
          <a:p>
            <a:pPr marL="895984" lvl="1" indent="-426084">
              <a:spcBef>
                <a:spcPts val="1955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Any content other than 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title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200" b="1" spc="-5" dirty="0">
                <a:solidFill>
                  <a:srgbClr val="5F5F5F"/>
                </a:solidFill>
                <a:latin typeface="Georgia"/>
                <a:cs typeface="Georgia"/>
              </a:rPr>
              <a:t>not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shown on the page</a:t>
            </a:r>
          </a:p>
          <a:p>
            <a:pPr marL="895984" lvl="1" indent="-426084">
              <a:spcBef>
                <a:spcPts val="1955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endParaRPr lang="en-US" sz="800" dirty="0"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contain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CSS and</a:t>
            </a:r>
            <a:r>
              <a:rPr sz="3200" spc="-8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endParaRPr lang="en-US" sz="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Don’t mix this up with “headings” such as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7200" y="8004285"/>
            <a:ext cx="6603365" cy="1376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800" dirty="0">
              <a:latin typeface="Consolas" panose="020B0609020204030204" pitchFamily="49" charset="0"/>
              <a:cs typeface="Courier New"/>
            </a:endParaRPr>
          </a:p>
          <a:p>
            <a:pPr marL="607060">
              <a:lnSpc>
                <a:spcPct val="100000"/>
              </a:lnSpc>
              <a:spcBef>
                <a:spcPts val="700"/>
              </a:spcBef>
            </a:pPr>
            <a:r>
              <a:rPr sz="26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&lt;!-- metadata and resources</a:t>
            </a:r>
            <a:r>
              <a:rPr sz="2600" spc="-6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2600" dirty="0">
                <a:solidFill>
                  <a:srgbClr val="3FAA54"/>
                </a:solidFill>
                <a:latin typeface="Consolas" panose="020B0609020204030204" pitchFamily="49" charset="0"/>
                <a:cs typeface="Harrington"/>
              </a:rPr>
              <a:t>--</a:t>
            </a:r>
            <a:r>
              <a:rPr sz="2600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600" dirty="0"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600" dirty="0">
              <a:latin typeface="Consolas" panose="020B0609020204030204" pitchFamily="49" charset="0"/>
              <a:cs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5300" y="406400"/>
            <a:ext cx="18535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TITLE</a:t>
            </a:r>
            <a:r>
              <a:rPr sz="5000" spc="-95" dirty="0"/>
              <a:t> </a:t>
            </a:r>
            <a:r>
              <a:rPr sz="5000" spc="-65" dirty="0"/>
              <a:t>TAG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68400" y="2514600"/>
            <a:ext cx="9601200" cy="3242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/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sz="44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4400" dirty="0">
              <a:solidFill>
                <a:srgbClr val="0000FF"/>
              </a:solidFill>
              <a:latin typeface="Consolas" panose="020B0609020204030204" pitchFamily="49" charset="0"/>
              <a:cs typeface="Consolas"/>
            </a:endParaRPr>
          </a:p>
          <a:p>
            <a:pPr marL="744220">
              <a:lnSpc>
                <a:spcPct val="100000"/>
              </a:lnSpc>
            </a:pPr>
            <a:endParaRPr sz="4000" dirty="0">
              <a:latin typeface="Consolas" panose="020B0609020204030204" pitchFamily="49" charset="0"/>
              <a:cs typeface="Times New Roman"/>
            </a:endParaRPr>
          </a:p>
          <a:p>
            <a:pPr marL="469899" indent="-457200">
              <a:lnSpc>
                <a:spcPct val="150000"/>
              </a:lnSpc>
              <a:spcBef>
                <a:spcPts val="2515"/>
              </a:spcBef>
              <a:buSzPct val="90000"/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sz="3000" spc="-5" dirty="0">
                <a:solidFill>
                  <a:srgbClr val="5F5F5F"/>
                </a:solidFill>
                <a:latin typeface="Georgia"/>
                <a:cs typeface="Georgia"/>
              </a:rPr>
              <a:t>Displays </a:t>
            </a:r>
            <a:r>
              <a:rPr sz="30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0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3000" spc="-1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000" spc="-5" dirty="0">
                <a:solidFill>
                  <a:srgbClr val="5F5F5F"/>
                </a:solidFill>
                <a:latin typeface="Georgia"/>
                <a:cs typeface="Georgia"/>
              </a:rPr>
              <a:t>browser tab</a:t>
            </a:r>
          </a:p>
          <a:p>
            <a:pPr marL="469899" indent="-457200">
              <a:lnSpc>
                <a:spcPct val="150000"/>
              </a:lnSpc>
              <a:spcBef>
                <a:spcPts val="2515"/>
              </a:spcBef>
              <a:buSzPct val="90000"/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US" sz="3000" b="1" spc="-5" dirty="0">
                <a:solidFill>
                  <a:srgbClr val="5F5F5F"/>
                </a:solidFill>
                <a:latin typeface="Georgia"/>
                <a:cs typeface="Georgia"/>
              </a:rPr>
              <a:t>Required </a:t>
            </a:r>
            <a:r>
              <a:rPr lang="en-US" sz="3000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30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0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0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825552" y="3451192"/>
            <a:ext cx="6001448" cy="4930808"/>
            <a:chOff x="7249836" y="1898705"/>
            <a:chExt cx="5780364" cy="4749165"/>
          </a:xfrm>
        </p:grpSpPr>
        <p:grpSp>
          <p:nvGrpSpPr>
            <p:cNvPr id="11" name="Group 10"/>
            <p:cNvGrpSpPr/>
            <p:nvPr/>
          </p:nvGrpSpPr>
          <p:grpSpPr>
            <a:xfrm>
              <a:off x="7249836" y="1898705"/>
              <a:ext cx="5780364" cy="4749165"/>
              <a:chOff x="7208083" y="1893486"/>
              <a:chExt cx="5780364" cy="4749165"/>
            </a:xfrm>
          </p:grpSpPr>
          <p:pic>
            <p:nvPicPr>
              <p:cNvPr id="13" name="Picture 2" descr="laptop_PNG8915.png (2046×1681)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8083" y="1893486"/>
                <a:ext cx="5780364" cy="4749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234" y="2743200"/>
                <a:ext cx="3208316" cy="2007489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016" y="2648013"/>
              <a:ext cx="3436468" cy="2192706"/>
            </a:xfrm>
            <a:prstGeom prst="rect">
              <a:avLst/>
            </a:prstGeom>
          </p:spPr>
        </p:pic>
      </p:grpSp>
      <p:sp>
        <p:nvSpPr>
          <p:cNvPr id="18" name="Right Arrow 17"/>
          <p:cNvSpPr/>
          <p:nvPr/>
        </p:nvSpPr>
        <p:spPr>
          <a:xfrm>
            <a:off x="6237725" y="3892544"/>
            <a:ext cx="1981200" cy="1211708"/>
          </a:xfrm>
          <a:prstGeom prst="rightArrow">
            <a:avLst/>
          </a:prstGeom>
          <a:solidFill>
            <a:srgbClr val="CB3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3C115C-E24F-4301-A7CD-2FF32228141F}"/>
              </a:ext>
            </a:extLst>
          </p:cNvPr>
          <p:cNvSpPr/>
          <p:nvPr/>
        </p:nvSpPr>
        <p:spPr>
          <a:xfrm>
            <a:off x="1168400" y="6858000"/>
            <a:ext cx="65024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28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9577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5300" y="406400"/>
            <a:ext cx="18535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TITLE</a:t>
            </a:r>
            <a:r>
              <a:rPr sz="5000" spc="-95" dirty="0"/>
              <a:t> </a:t>
            </a:r>
            <a:r>
              <a:rPr sz="5000" spc="-65" dirty="0"/>
              <a:t>TAG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48029" y="2523292"/>
            <a:ext cx="946917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>
              <a:lnSpc>
                <a:spcPct val="100000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44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21200" y="5709562"/>
            <a:ext cx="7694086" cy="3647577"/>
            <a:chOff x="4586657" y="5613375"/>
            <a:chExt cx="7922843" cy="375602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5300" y="5613375"/>
              <a:ext cx="6934200" cy="3756025"/>
            </a:xfrm>
            <a:prstGeom prst="rect">
              <a:avLst/>
            </a:prstGeom>
          </p:spPr>
        </p:pic>
        <p:sp>
          <p:nvSpPr>
            <p:cNvPr id="16" name="Right Arrow 15"/>
            <p:cNvSpPr/>
            <p:nvPr/>
          </p:nvSpPr>
          <p:spPr>
            <a:xfrm>
              <a:off x="4586657" y="7523074"/>
              <a:ext cx="2091416" cy="1441942"/>
            </a:xfrm>
            <a:prstGeom prst="rightArrow">
              <a:avLst/>
            </a:prstGeom>
            <a:solidFill>
              <a:srgbClr val="CB3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44600" y="3553240"/>
            <a:ext cx="9372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0209" indent="-397510">
              <a:lnSpc>
                <a:spcPct val="100000"/>
              </a:lnSpc>
              <a:spcBef>
                <a:spcPts val="2995"/>
              </a:spcBef>
              <a:buSzPct val="75000"/>
              <a:buFont typeface="Lora"/>
              <a:buChar char="•"/>
              <a:tabLst>
                <a:tab pos="410209" algn="l"/>
                <a:tab pos="410845" algn="l"/>
                <a:tab pos="453390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Also the name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of the</a:t>
            </a:r>
            <a:r>
              <a:rPr lang="en-US" sz="3200" spc="3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page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when page is</a:t>
            </a:r>
            <a:r>
              <a:rPr lang="en-US" sz="3200" spc="-8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bookmarked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lang="en-US" sz="3200" dirty="0">
              <a:latin typeface="Georgia" panose="02040502050405020303" pitchFamily="18" charset="0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title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page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search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results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on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Google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89060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4600" y="406400"/>
            <a:ext cx="2891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spc="-20" dirty="0"/>
              <a:t>BODY</a:t>
            </a:r>
            <a:r>
              <a:rPr sz="5000" spc="-95" dirty="0"/>
              <a:t> </a:t>
            </a:r>
            <a:r>
              <a:rPr sz="5000" dirty="0"/>
              <a:t>ELEMENT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267777" y="2362200"/>
            <a:ext cx="9578975" cy="7053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8005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body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&gt;&lt;/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body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  <a:p>
            <a:pPr marL="70485">
              <a:spcBef>
                <a:spcPts val="4605"/>
              </a:spcBef>
              <a:buSzPct val="75000"/>
              <a:tabLst>
                <a:tab pos="497205" algn="l"/>
                <a:tab pos="49784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part of the HTML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document that’s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to the</a:t>
            </a:r>
            <a:r>
              <a:rPr lang="en-US" sz="32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user</a:t>
            </a:r>
            <a:endParaRPr sz="3200" dirty="0">
              <a:latin typeface="Georgia"/>
              <a:cs typeface="Georgia"/>
            </a:endParaRPr>
          </a:p>
          <a:p>
            <a:pPr marL="497205" marR="5080" indent="-426720">
              <a:spcBef>
                <a:spcPts val="815"/>
              </a:spcBef>
              <a:buSzPct val="75000"/>
              <a:buFont typeface="Lora"/>
              <a:buChar char="•"/>
              <a:tabLst>
                <a:tab pos="497205" algn="l"/>
                <a:tab pos="49784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Contains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all content of the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document,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such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as tags,  links, images,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2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etc.</a:t>
            </a:r>
            <a:endParaRPr sz="32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3250" dirty="0">
              <a:latin typeface="Times New Roman"/>
              <a:cs typeface="Times New Roman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28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 dirty="0">
              <a:latin typeface="Consolas"/>
              <a:cs typeface="Consolas"/>
            </a:endParaRPr>
          </a:p>
          <a:p>
            <a:pPr marL="767080">
              <a:lnSpc>
                <a:spcPct val="100000"/>
              </a:lnSpc>
              <a:spcBef>
                <a:spcPts val="1250"/>
              </a:spcBef>
            </a:pPr>
            <a:r>
              <a:rPr sz="2800" dirty="0">
                <a:solidFill>
                  <a:srgbClr val="00AA00"/>
                </a:solidFill>
                <a:latin typeface="Consolas"/>
                <a:cs typeface="Consolas"/>
              </a:rPr>
              <a:t>&lt;!-- all my sweet content</a:t>
            </a:r>
            <a:r>
              <a:rPr sz="2800" spc="-85" dirty="0">
                <a:solidFill>
                  <a:srgbClr val="00AA0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00AA00"/>
                </a:solidFill>
                <a:latin typeface="Consolas"/>
                <a:cs typeface="Consolas"/>
              </a:rPr>
              <a:t>--&gt;</a:t>
            </a:r>
            <a:endParaRPr sz="2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54500" y="406400"/>
            <a:ext cx="44983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MAJOR </a:t>
            </a:r>
            <a:r>
              <a:rPr sz="5000" spc="-20" dirty="0"/>
              <a:t>BODY</a:t>
            </a:r>
            <a:r>
              <a:rPr sz="5000" spc="-95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907260" y="2385821"/>
            <a:ext cx="9371330" cy="65351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1959" indent="-429259">
              <a:lnSpc>
                <a:spcPct val="100000"/>
              </a:lnSpc>
              <a:buSzPct val="75000"/>
              <a:buFont typeface="Lora"/>
              <a:buChar char="•"/>
              <a:tabLst>
                <a:tab pos="441959" algn="l"/>
                <a:tab pos="442595" algn="l"/>
              </a:tabLst>
            </a:pPr>
            <a:r>
              <a:rPr sz="3200" b="1" spc="-25" dirty="0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dividing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up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your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page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2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content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1959" indent="-429259">
              <a:lnSpc>
                <a:spcPct val="100000"/>
              </a:lnSpc>
              <a:buSzPct val="75000"/>
              <a:buFont typeface="Lora"/>
              <a:buChar char="•"/>
              <a:tabLst>
                <a:tab pos="441959" algn="l"/>
                <a:tab pos="442595" algn="l"/>
              </a:tabLst>
            </a:pPr>
            <a:endParaRPr sz="3200" dirty="0">
              <a:latin typeface="Georgia"/>
              <a:cs typeface="Georgia"/>
            </a:endParaRPr>
          </a:p>
          <a:p>
            <a:pPr marL="441959" indent="-429259">
              <a:lnSpc>
                <a:spcPct val="100000"/>
              </a:lnSpc>
              <a:spcBef>
                <a:spcPts val="2260"/>
              </a:spcBef>
              <a:buSzPct val="75000"/>
              <a:buFont typeface="Lora"/>
              <a:buChar char="•"/>
              <a:tabLst>
                <a:tab pos="441959" algn="l"/>
                <a:tab pos="442595" algn="l"/>
              </a:tabLst>
            </a:pPr>
            <a:r>
              <a:rPr sz="3200" b="1" spc="-35" dirty="0">
                <a:solidFill>
                  <a:srgbClr val="5F5F5F"/>
                </a:solidFill>
                <a:latin typeface="Georgia"/>
                <a:cs typeface="Georgia"/>
              </a:rPr>
              <a:t>Paragraphs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of</a:t>
            </a:r>
            <a:r>
              <a:rPr sz="32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1959" indent="-429259">
              <a:lnSpc>
                <a:spcPct val="100000"/>
              </a:lnSpc>
              <a:spcBef>
                <a:spcPts val="2260"/>
              </a:spcBef>
              <a:buSzPct val="75000"/>
              <a:buFont typeface="Lora"/>
              <a:buChar char="•"/>
              <a:tabLst>
                <a:tab pos="441959" algn="l"/>
                <a:tab pos="442595" algn="l"/>
              </a:tabLst>
            </a:pPr>
            <a:endParaRPr sz="3200" dirty="0">
              <a:latin typeface="Georgia"/>
              <a:cs typeface="Georgia"/>
            </a:endParaRPr>
          </a:p>
          <a:p>
            <a:pPr marL="441959" indent="-429259">
              <a:lnSpc>
                <a:spcPct val="100000"/>
              </a:lnSpc>
              <a:spcBef>
                <a:spcPts val="2360"/>
              </a:spcBef>
              <a:buSzPct val="75000"/>
              <a:buFont typeface="Lora"/>
              <a:buChar char="•"/>
              <a:tabLst>
                <a:tab pos="441959" algn="l"/>
                <a:tab pos="442595" algn="l"/>
              </a:tabLst>
            </a:pP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Bulleted,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ordered,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unordered</a:t>
            </a:r>
            <a:r>
              <a:rPr sz="32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5F5F5F"/>
                </a:solidFill>
                <a:latin typeface="Georgia"/>
                <a:cs typeface="Georgia"/>
              </a:rPr>
              <a:t>lists</a:t>
            </a:r>
            <a:endParaRPr lang="en-US" sz="32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1959" indent="-429259">
              <a:lnSpc>
                <a:spcPct val="100000"/>
              </a:lnSpc>
              <a:spcBef>
                <a:spcPts val="2360"/>
              </a:spcBef>
              <a:buSzPct val="75000"/>
              <a:buFont typeface="Lora"/>
              <a:buChar char="•"/>
              <a:tabLst>
                <a:tab pos="441959" algn="l"/>
                <a:tab pos="442595" algn="l"/>
              </a:tabLst>
            </a:pPr>
            <a:endParaRPr sz="3200" dirty="0">
              <a:latin typeface="Georgia"/>
              <a:cs typeface="Georgia"/>
            </a:endParaRPr>
          </a:p>
          <a:p>
            <a:pPr marL="441959" indent="-429259">
              <a:lnSpc>
                <a:spcPct val="100000"/>
              </a:lnSpc>
              <a:spcBef>
                <a:spcPts val="2260"/>
              </a:spcBef>
              <a:buSzPct val="75000"/>
              <a:buFont typeface="Lora"/>
              <a:buChar char="•"/>
              <a:tabLst>
                <a:tab pos="441959" algn="l"/>
                <a:tab pos="442595" algn="l"/>
              </a:tabLst>
            </a:pPr>
            <a:r>
              <a:rPr sz="3200" b="1" spc="-40" dirty="0">
                <a:solidFill>
                  <a:srgbClr val="5F5F5F"/>
                </a:solidFill>
                <a:latin typeface="Georgia"/>
                <a:cs typeface="Georgia"/>
              </a:rPr>
              <a:t>Images</a:t>
            </a:r>
            <a:endParaRPr lang="en-US" sz="3200" b="1" spc="-4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1959" indent="-429259">
              <a:lnSpc>
                <a:spcPct val="100000"/>
              </a:lnSpc>
              <a:spcBef>
                <a:spcPts val="2260"/>
              </a:spcBef>
              <a:buSzPct val="75000"/>
              <a:buFont typeface="Lora"/>
              <a:buChar char="•"/>
              <a:tabLst>
                <a:tab pos="441959" algn="l"/>
                <a:tab pos="442595" algn="l"/>
              </a:tabLst>
            </a:pPr>
            <a:endParaRPr sz="3200" dirty="0">
              <a:latin typeface="Georgia"/>
              <a:cs typeface="Georgia"/>
            </a:endParaRPr>
          </a:p>
          <a:p>
            <a:pPr marL="441959" indent="-429259">
              <a:lnSpc>
                <a:spcPct val="100000"/>
              </a:lnSpc>
              <a:spcBef>
                <a:spcPts val="2360"/>
              </a:spcBef>
              <a:buSzPct val="75000"/>
              <a:buFont typeface="Lora"/>
              <a:buChar char="•"/>
              <a:tabLst>
                <a:tab pos="441959" algn="l"/>
                <a:tab pos="442595" algn="l"/>
              </a:tabLst>
            </a:pPr>
            <a:r>
              <a:rPr sz="3200" b="1" dirty="0">
                <a:solidFill>
                  <a:srgbClr val="5F5F5F"/>
                </a:solidFill>
                <a:latin typeface="Georgia"/>
                <a:cs typeface="Georgia"/>
              </a:rPr>
              <a:t>Links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 other pages, websites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200" spc="-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resources.</a:t>
            </a:r>
            <a:endParaRPr sz="32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19246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HEADINGS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884197" y="2476500"/>
            <a:ext cx="8483600" cy="525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6920">
              <a:lnSpc>
                <a:spcPct val="100000"/>
              </a:lnSpc>
            </a:pP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My Page</a:t>
            </a:r>
            <a:r>
              <a:rPr sz="4400" spc="-6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Header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 marL="17780" marR="107314">
              <a:spcBef>
                <a:spcPts val="2575"/>
              </a:spcBef>
            </a:pPr>
            <a:endParaRPr lang="en-US" sz="1100" b="1" spc="-2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7780" marR="107314">
              <a:spcBef>
                <a:spcPts val="2575"/>
              </a:spcBef>
            </a:pPr>
            <a:r>
              <a:rPr sz="3200" b="1" spc="-25" dirty="0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range from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 least 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</a:t>
            </a:r>
            <a:endParaRPr sz="3200" dirty="0">
              <a:latin typeface="Georgia"/>
              <a:cs typeface="Georgia"/>
            </a:endParaRPr>
          </a:p>
          <a:p>
            <a:pPr>
              <a:spcBef>
                <a:spcPts val="45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706120"/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to</a:t>
            </a:r>
            <a:r>
              <a:rPr lang="en-US" sz="3200" spc="-14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706120"/>
            <a:endParaRPr lang="en-US" sz="2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1287145">
              <a:spcBef>
                <a:spcPts val="3445"/>
              </a:spcBef>
              <a:tabLst>
                <a:tab pos="1405255" algn="l"/>
                <a:tab pos="2965450" algn="l"/>
                <a:tab pos="3756660" algn="l"/>
                <a:tab pos="4805680" algn="l"/>
                <a:tab pos="534098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Search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en</a:t>
            </a:r>
            <a:r>
              <a:rPr sz="3200" spc="70" dirty="0">
                <a:solidFill>
                  <a:srgbClr val="5F5F5F"/>
                </a:solidFill>
                <a:latin typeface="Georgia"/>
                <a:cs typeface="Georgia"/>
              </a:rPr>
              <a:t>g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ines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use</a:t>
            </a:r>
            <a:r>
              <a:rPr sz="3200" dirty="0">
                <a:solidFill>
                  <a:srgbClr val="5F5F5F"/>
                </a:solidFill>
                <a:latin typeface="Consolas" panose="020B0609020204030204" pitchFamily="49" charset="0"/>
                <a:cs typeface="Georgia"/>
              </a:rPr>
              <a:t>	</a:t>
            </a:r>
            <a:r>
              <a:rPr sz="3200" spc="25" dirty="0">
                <a:solidFill>
                  <a:srgbClr val="5F5F5F"/>
                </a:solidFill>
                <a:latin typeface="Consolas" panose="020B0609020204030204" pitchFamily="49" charset="0"/>
                <a:cs typeface="Lora"/>
              </a:rPr>
              <a:t>&lt;</a:t>
            </a:r>
            <a:r>
              <a:rPr sz="3200" spc="100" dirty="0" err="1">
                <a:solidFill>
                  <a:srgbClr val="7F007F"/>
                </a:solidFill>
                <a:latin typeface="Consolas" panose="020B0609020204030204" pitchFamily="49" charset="0"/>
                <a:cs typeface="Lora"/>
              </a:rPr>
              <a:t>h1</a:t>
            </a:r>
            <a:r>
              <a:rPr sz="3200" spc="25" dirty="0">
                <a:solidFill>
                  <a:srgbClr val="5F5F5F"/>
                </a:solidFill>
                <a:latin typeface="Consolas" panose="020B0609020204030204" pitchFamily="49" charset="0"/>
                <a:cs typeface="Lora"/>
              </a:rPr>
              <a:t>&gt;</a:t>
            </a:r>
            <a:r>
              <a:rPr sz="3200" b="1" dirty="0">
                <a:solidFill>
                  <a:srgbClr val="5F5F5F"/>
                </a:solidFill>
                <a:latin typeface="Lora"/>
                <a:cs typeface="Lor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determine 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 information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about the</a:t>
            </a:r>
            <a:r>
              <a:rPr sz="32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2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19246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HEADINGS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228600" y="2667000"/>
            <a:ext cx="8483600" cy="5291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6920">
              <a:lnSpc>
                <a:spcPct val="100000"/>
              </a:lnSpc>
            </a:pP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ing 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h2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2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h2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h3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3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h3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h4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4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h4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h5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5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h5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6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 marL="12700" marR="1287145">
              <a:lnSpc>
                <a:spcPct val="160600"/>
              </a:lnSpc>
              <a:spcBef>
                <a:spcPts val="3445"/>
              </a:spcBef>
              <a:tabLst>
                <a:tab pos="1405255" algn="l"/>
                <a:tab pos="2965450" algn="l"/>
                <a:tab pos="3756660" algn="l"/>
                <a:tab pos="4805680" algn="l"/>
                <a:tab pos="5340985" algn="l"/>
              </a:tabLst>
            </a:pPr>
            <a:endParaRPr sz="32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0" y="2231353"/>
            <a:ext cx="3619500" cy="57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16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spc="-10" dirty="0"/>
              <a:t>PARAGRAPHS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955800" y="2679700"/>
            <a:ext cx="9079865" cy="275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71975" algn="l"/>
              </a:tabLst>
            </a:pP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Hi!</a:t>
            </a:r>
            <a:r>
              <a:rPr sz="4400" dirty="0">
                <a:latin typeface="Consolas" panose="020B0609020204030204" pitchFamily="49" charset="0"/>
                <a:cs typeface="Courier New"/>
              </a:rPr>
              <a:t>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</a:t>
            </a:r>
            <a:r>
              <a:rPr lang="en-US"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'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a</a:t>
            </a:r>
            <a:r>
              <a:rPr lang="en-US"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paragraph!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000" dirty="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Browsers automatically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add space</a:t>
            </a:r>
            <a:r>
              <a:rPr sz="3200" spc="-8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around</a:t>
            </a:r>
            <a:r>
              <a:rPr lang="en-US" sz="3200" dirty="0"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elements (although this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be changed with</a:t>
            </a:r>
            <a:r>
              <a:rPr sz="32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CSS)</a:t>
            </a:r>
            <a:endParaRPr sz="32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527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/>
              <a:t>formatting</a:t>
            </a:r>
            <a:endParaRPr sz="5000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711200" y="2376914"/>
            <a:ext cx="12039600" cy="5097631"/>
          </a:xfrm>
          <a:prstGeom prst="rect">
            <a:avLst/>
          </a:prstGeom>
        </p:spPr>
        <p:txBody>
          <a:bodyPr vert="horz" wrap="square" lIns="0" tIns="58374" rIns="0" bIns="0" rtlCol="0">
            <a:spAutoFit/>
          </a:bodyPr>
          <a:lstStyle/>
          <a:p>
            <a:pPr marL="541020" marR="5080">
              <a:lnSpc>
                <a:spcPct val="159100"/>
              </a:lnSpc>
            </a:pP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000" b="1" spc="35" dirty="0"/>
              <a:t> </a:t>
            </a:r>
            <a:r>
              <a:rPr lang="en-US" sz="4000" spc="-10" dirty="0">
                <a:latin typeface="Georgia" panose="02040502050405020303" pitchFamily="18" charset="0"/>
              </a:rPr>
              <a:t>indicates</a:t>
            </a:r>
            <a:r>
              <a:rPr sz="4000" spc="-10" dirty="0">
                <a:latin typeface="Georgia" panose="02040502050405020303" pitchFamily="18" charset="0"/>
              </a:rPr>
              <a:t> </a:t>
            </a:r>
            <a:r>
              <a:rPr sz="4000" i="1" spc="-60" dirty="0">
                <a:latin typeface="Georgia" panose="02040502050405020303" pitchFamily="18" charset="0"/>
              </a:rPr>
              <a:t>emphasis</a:t>
            </a:r>
            <a:endParaRPr lang="en-US" sz="4000" i="1" spc="-60" dirty="0">
              <a:latin typeface="Georgia" panose="02040502050405020303" pitchFamily="18" charset="0"/>
            </a:endParaRPr>
          </a:p>
          <a:p>
            <a:pPr marL="541020" marR="5080">
              <a:lnSpc>
                <a:spcPct val="159100"/>
              </a:lnSpc>
            </a:pPr>
            <a:endParaRPr lang="en-US" sz="1100" i="1" spc="-60" dirty="0">
              <a:latin typeface="Georgia" panose="02040502050405020303" pitchFamily="18" charset="0"/>
            </a:endParaRPr>
          </a:p>
          <a:p>
            <a:pPr marL="1569720" marR="5080" lvl="1" indent="-571500">
              <a:buFont typeface="Arial" panose="020B0604020202020204" pitchFamily="34" charset="0"/>
              <a:buChar char="•"/>
            </a:pP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this displays as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600" i="1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italic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i="1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998220" marR="5080" lvl="1">
              <a:lnSpc>
                <a:spcPct val="159100"/>
              </a:lnSpc>
            </a:pPr>
            <a:endParaRPr lang="en-US" sz="3600" i="1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41020" marR="5080">
              <a:lnSpc>
                <a:spcPct val="159100"/>
              </a:lnSpc>
            </a:pP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000" b="1" spc="50" dirty="0"/>
              <a:t> </a:t>
            </a:r>
            <a:r>
              <a:rPr lang="en-US" sz="4000" spc="-10" dirty="0">
                <a:latin typeface="Georgia" panose="02040502050405020303" pitchFamily="18" charset="0"/>
              </a:rPr>
              <a:t>indicates </a:t>
            </a:r>
            <a:r>
              <a:rPr sz="4000" b="1" spc="45" dirty="0">
                <a:latin typeface="Georgia" panose="02040502050405020303" pitchFamily="18" charset="0"/>
              </a:rPr>
              <a:t>importance</a:t>
            </a:r>
            <a:endParaRPr lang="en-US" sz="4000" b="1" spc="45" dirty="0">
              <a:latin typeface="Georgia" panose="02040502050405020303" pitchFamily="18" charset="0"/>
            </a:endParaRPr>
          </a:p>
          <a:p>
            <a:pPr marL="541020" marR="5080">
              <a:lnSpc>
                <a:spcPct val="159100"/>
              </a:lnSpc>
            </a:pPr>
            <a:endParaRPr lang="en-US" sz="1100" b="1" spc="45" dirty="0">
              <a:latin typeface="Georgia" panose="02040502050405020303" pitchFamily="18" charset="0"/>
            </a:endParaRPr>
          </a:p>
          <a:p>
            <a:pPr marL="1569720" marR="5080" lvl="1" indent="-571500">
              <a:buFont typeface="Arial" panose="020B0604020202020204" pitchFamily="34" charset="0"/>
              <a:buChar char="•"/>
            </a:pPr>
            <a:r>
              <a:rPr lang="en-US" sz="36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this displays as s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600" b="1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bold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 b="1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601654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8559" y="2209800"/>
            <a:ext cx="6316841" cy="5828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445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1310005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</a:rPr>
              <a:t>Puppies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1310005">
              <a:lnSpc>
                <a:spcPct val="100000"/>
              </a:lnSpc>
              <a:spcBef>
                <a:spcPts val="16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</a:rPr>
              <a:t>Kittens</a:t>
            </a:r>
            <a:r>
              <a:rPr sz="4400" dirty="0"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655320">
              <a:lnSpc>
                <a:spcPct val="100000"/>
              </a:lnSpc>
              <a:spcBef>
                <a:spcPts val="200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Unordered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appear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sz="3600" spc="-2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bullets</a:t>
            </a:r>
            <a:endParaRPr sz="4100" dirty="0">
              <a:latin typeface="Times New Roman"/>
              <a:cs typeface="Times New Roman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204B8-AE12-48E1-83B0-564B648BCEA8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1B9D8E-3911-43DD-A37C-E65E2999FD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1835BCF-3967-4CBD-B004-9EA9FF04ADC7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>
                  <a:extLst>
                    <a:ext uri="{FF2B5EF4-FFF2-40B4-BE49-F238E27FC236}">
                      <a16:creationId xmlns:a16="http://schemas.microsoft.com/office/drawing/2014/main" id="{DCED5977-FEFC-44EF-AD6C-11B393ABF1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6EB34000-550D-4B55-A47D-13CF76826A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9686A5D-15A6-4CE4-BEF7-7DA4FEF61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16099C-70B5-493B-BC4C-455997146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50DB3-6BEA-4C6D-8264-45E56BC5D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6039668"/>
            <a:ext cx="2057400" cy="9869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3048000"/>
            <a:ext cx="10210800" cy="5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Basics of 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HTML and CSS</a:t>
            </a: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latin typeface="Georgia"/>
              <a:cs typeface="Georgia"/>
            </a:endParaRPr>
          </a:p>
          <a:p>
            <a:pPr marL="440055" indent="-427355"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Using CSS to style web pages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20" dirty="0">
                <a:solidFill>
                  <a:srgbClr val="5F5F5F"/>
                </a:solidFill>
                <a:latin typeface="Georgia"/>
                <a:cs typeface="Georgia"/>
              </a:rPr>
              <a:t>Website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structure, navigation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and </a:t>
            </a:r>
            <a:r>
              <a:rPr sz="3300" spc="2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r>
              <a:rPr sz="33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organization</a:t>
            </a: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Preparing images for use on the web</a:t>
            </a: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Overview of related technologies (</a:t>
            </a:r>
            <a:r>
              <a:rPr lang="en-US" sz="33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, Git)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1500" y="622680"/>
            <a:ext cx="635000" cy="641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8600" y="533400"/>
            <a:ext cx="4394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course</a:t>
            </a:r>
            <a:r>
              <a:rPr sz="5000" spc="-75" dirty="0"/>
              <a:t> </a:t>
            </a:r>
            <a:r>
              <a:rPr sz="5000" spc="-5" dirty="0"/>
              <a:t>OVERVIEW</a:t>
            </a:r>
            <a:endParaRPr sz="5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0801" y="2209800"/>
            <a:ext cx="6477000" cy="5828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445">
              <a:lnSpc>
                <a:spcPts val="5085"/>
              </a:lnSpc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1310005">
              <a:lnSpc>
                <a:spcPts val="5085"/>
              </a:lnSpc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/>
                <a:cs typeface="Consolas"/>
              </a:rPr>
              <a:t>Puppies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1310005">
              <a:lnSpc>
                <a:spcPct val="100000"/>
              </a:lnSpc>
              <a:spcBef>
                <a:spcPts val="1675"/>
              </a:spcBef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/>
                <a:cs typeface="Consolas"/>
              </a:rPr>
              <a:t>Kittens</a:t>
            </a:r>
            <a:r>
              <a:rPr lang="en-US" sz="4400" dirty="0"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655320">
              <a:lnSpc>
                <a:spcPct val="100000"/>
              </a:lnSpc>
              <a:spcBef>
                <a:spcPts val="2005"/>
              </a:spcBef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44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Ordered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appear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in 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lang="en-US" sz="3600" spc="-2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numbers</a:t>
            </a:r>
            <a:endParaRPr lang="en-US" sz="4100" dirty="0">
              <a:latin typeface="Times New Roman"/>
              <a:cs typeface="Times New Roman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F4D43B-55C7-47CD-91D4-A070D9709CA0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5245F7-BA9D-4973-851A-A2F9B3C52E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0816EE4-1C00-444E-AE4F-912B3756F4E4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8" name="Picture 2" descr="laptop_PNG8915.png (2046×1681)">
                  <a:extLst>
                    <a:ext uri="{FF2B5EF4-FFF2-40B4-BE49-F238E27FC236}">
                      <a16:creationId xmlns:a16="http://schemas.microsoft.com/office/drawing/2014/main" id="{8DE97426-421D-4064-AA20-0D14605C16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EABAC7F-BF7B-4F6D-AB80-C3562ACAE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F5D60F-BBA8-40F1-8B9B-572078CD4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00EBD4-BCC3-48FE-BC12-BDD9D36A3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0794" y="2260600"/>
            <a:ext cx="7546975" cy="496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7540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R="3810" algn="ctr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  <a:cs typeface="Consolas"/>
              </a:rPr>
              <a:t>Puppies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R="3810" algn="ctr">
              <a:lnSpc>
                <a:spcPct val="100000"/>
              </a:lnSpc>
              <a:spcBef>
                <a:spcPts val="16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  <a:cs typeface="Consolas"/>
              </a:rPr>
              <a:t>Kittens</a:t>
            </a:r>
            <a:r>
              <a:rPr sz="4400" dirty="0"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637540">
              <a:lnSpc>
                <a:spcPct val="100000"/>
              </a:lnSpc>
              <a:spcBef>
                <a:spcPts val="23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13399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Both unordered and ordered lists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can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only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contain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list items 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2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directly</a:t>
            </a:r>
            <a:endParaRPr sz="3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5800" y="406400"/>
            <a:ext cx="14668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IMAGES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222653" y="4102071"/>
            <a:ext cx="6117947" cy="4356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5000"/>
              <a:tabLst>
                <a:tab pos="447040" algn="l"/>
                <a:tab pos="447675" algn="l"/>
                <a:tab pos="194310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</a:rPr>
              <a:t>Images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are “self-</a:t>
            </a:r>
            <a:r>
              <a:rPr sz="2800" dirty="0">
                <a:solidFill>
                  <a:srgbClr val="5F5F5F"/>
                </a:solidFill>
                <a:latin typeface="Georgia"/>
              </a:rPr>
              <a:t>closing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"</a:t>
            </a:r>
            <a:r>
              <a:rPr sz="2800" dirty="0">
                <a:solidFill>
                  <a:srgbClr val="5F5F5F"/>
                </a:solidFill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(meaning they end with 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) and have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two required </a:t>
            </a:r>
            <a:r>
              <a:rPr sz="2800" b="1" spc="-15" dirty="0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r>
              <a:rPr sz="2800" spc="-15" dirty="0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2800" dirty="0">
              <a:latin typeface="Georgia"/>
              <a:cs typeface="Georgia"/>
            </a:endParaRPr>
          </a:p>
          <a:p>
            <a:pPr marL="891540" lvl="1" indent="-434975">
              <a:lnSpc>
                <a:spcPct val="100000"/>
              </a:lnSpc>
              <a:spcBef>
                <a:spcPts val="2255"/>
              </a:spcBef>
              <a:buClr>
                <a:schemeClr val="tx1">
                  <a:lumMod val="65000"/>
                  <a:lumOff val="35000"/>
                </a:schemeClr>
              </a:buClr>
              <a:buSzPct val="104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lang="en-US" sz="2800" dirty="0" err="1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is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2800" b="1" dirty="0">
                <a:solidFill>
                  <a:srgbClr val="5F5F5F"/>
                </a:solidFill>
                <a:latin typeface="Georgia"/>
              </a:rPr>
              <a:t>path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to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where the file lives (local or external)</a:t>
            </a: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F5F5F"/>
              </a:buClr>
              <a:buSzPct val="104000"/>
              <a:buFont typeface="Lor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891540" marR="5080" lvl="1" indent="-434975">
              <a:lnSpc>
                <a:spcPts val="3620"/>
              </a:lnSpc>
              <a:buClr>
                <a:schemeClr val="tx1">
                  <a:lumMod val="65000"/>
                  <a:lumOff val="35000"/>
                </a:schemeClr>
              </a:buClr>
              <a:buSzPct val="104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lang="en-US" sz="28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200" b="1" spc="-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is a </a:t>
            </a:r>
            <a:r>
              <a:rPr sz="2800" b="1" dirty="0">
                <a:solidFill>
                  <a:srgbClr val="5F5F5F"/>
                </a:solidFill>
                <a:latin typeface="Georgia"/>
              </a:rPr>
              <a:t>description</a:t>
            </a:r>
            <a:r>
              <a:rPr sz="2800" dirty="0">
                <a:solidFill>
                  <a:srgbClr val="5F5F5F"/>
                </a:solidFill>
                <a:latin typeface="Georgia"/>
              </a:rPr>
              <a:t> of the image (used for screen  readers, search engines, etc)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0444" y="2731299"/>
            <a:ext cx="1092454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00"/>
                </a:solidFill>
                <a:latin typeface="Consolas"/>
                <a:cs typeface="Consolas"/>
              </a:rPr>
              <a:t>img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0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kitten.jpg</a:t>
            </a:r>
            <a:r>
              <a:rPr sz="3000" dirty="0">
                <a:latin typeface="Consolas"/>
                <a:cs typeface="Consolas"/>
              </a:rPr>
              <a:t>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Cute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kitten"</a:t>
            </a:r>
            <a:r>
              <a:rPr sz="30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 dirty="0">
              <a:latin typeface="Consolas"/>
              <a:cs typeface="Consola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9414B6A-6E05-4A77-8A83-21F6661981BC}"/>
              </a:ext>
            </a:extLst>
          </p:cNvPr>
          <p:cNvSpPr/>
          <p:nvPr/>
        </p:nvSpPr>
        <p:spPr>
          <a:xfrm>
            <a:off x="7964661" y="4197081"/>
            <a:ext cx="4350280" cy="404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5800" y="406400"/>
            <a:ext cx="14668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IMAGES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7964661" y="4197081"/>
            <a:ext cx="4350280" cy="404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0444" y="2731299"/>
            <a:ext cx="10295255" cy="4798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00"/>
                </a:solidFill>
                <a:latin typeface="Consolas"/>
                <a:cs typeface="Consolas"/>
              </a:rPr>
              <a:t>img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0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kitten.jpg</a:t>
            </a:r>
            <a:r>
              <a:rPr sz="3000" dirty="0">
                <a:latin typeface="Consolas"/>
                <a:cs typeface="Consolas"/>
              </a:rPr>
              <a:t>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kitten"</a:t>
            </a:r>
            <a:endParaRPr sz="3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height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="200"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="Ollie"</a:t>
            </a:r>
            <a:r>
              <a:rPr sz="30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822960" marR="5130165" indent="-474345">
              <a:lnSpc>
                <a:spcPts val="2910"/>
              </a:lnSpc>
              <a:buClr>
                <a:srgbClr val="000000"/>
              </a:buClr>
              <a:buFont typeface="Symbol"/>
              <a:buChar char=""/>
              <a:tabLst>
                <a:tab pos="822960" algn="l"/>
                <a:tab pos="823594" algn="l"/>
              </a:tabLst>
            </a:pP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height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width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resize  images and ensure the page</a:t>
            </a:r>
          </a:p>
          <a:p>
            <a:pPr marL="82296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doesn't jump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822960" marR="4551680" indent="-474345">
              <a:lnSpc>
                <a:spcPct val="93300"/>
              </a:lnSpc>
              <a:buClr>
                <a:srgbClr val="000000"/>
              </a:buClr>
              <a:buFont typeface="Symbol"/>
              <a:buChar char=""/>
              <a:tabLst>
                <a:tab pos="822960" algn="l"/>
                <a:tab pos="823594" algn="l"/>
              </a:tabLst>
            </a:pP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title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is shown as a tooltip in  some browsers when you hover  your mouse over the image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375" y="393471"/>
            <a:ext cx="55175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Links with the anchor</a:t>
            </a:r>
            <a:r>
              <a:rPr sz="5000" spc="-100" dirty="0"/>
              <a:t> </a:t>
            </a:r>
            <a:r>
              <a:rPr sz="5000" dirty="0"/>
              <a:t>tag</a:t>
            </a:r>
            <a:endParaRPr sz="50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927024" y="2437609"/>
            <a:ext cx="11150752" cy="2277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35" algn="l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40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pt-BR" sz="4000" dirty="0">
                <a:latin typeface="Consolas"/>
                <a:cs typeface="Consolas"/>
              </a:rPr>
              <a:t>Google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4000" dirty="0">
              <a:latin typeface="Consolas"/>
              <a:cs typeface="Consolas"/>
            </a:endParaRPr>
          </a:p>
          <a:p>
            <a:pPr marL="643890" indent="-541655" algn="ctr">
              <a:lnSpc>
                <a:spcPct val="100000"/>
              </a:lnSpc>
              <a:buSzPct val="114285"/>
              <a:buFont typeface="Symbol"/>
              <a:buChar char=""/>
              <a:tabLst>
                <a:tab pos="643890" algn="l"/>
                <a:tab pos="644525" algn="l"/>
              </a:tabLst>
            </a:pPr>
            <a:endParaRPr lang="en-US" sz="4000" spc="-5" dirty="0"/>
          </a:p>
          <a:p>
            <a:pPr marL="102235" algn="l">
              <a:buSzPct val="114285"/>
              <a:tabLst>
                <a:tab pos="643890" algn="l"/>
                <a:tab pos="644525" algn="l"/>
              </a:tabLst>
            </a:pPr>
            <a:r>
              <a:rPr lang="en-US" sz="4000" spc="-5" dirty="0"/>
              <a:t> </a:t>
            </a:r>
            <a:r>
              <a:rPr lang="en-US" sz="4000" spc="10" dirty="0">
                <a:latin typeface="Georgia" panose="02040502050405020303" pitchFamily="18" charset="0"/>
              </a:rPr>
              <a:t>The</a:t>
            </a:r>
            <a:r>
              <a:rPr lang="en-US" sz="4000" spc="-5" dirty="0"/>
              <a:t> </a:t>
            </a:r>
            <a:r>
              <a:rPr lang="en-US" sz="4000" dirty="0">
                <a:latin typeface="Consolas"/>
                <a:cs typeface="Consolas"/>
              </a:rPr>
              <a:t>&lt;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4000" dirty="0">
                <a:latin typeface="Consolas"/>
                <a:cs typeface="Consolas"/>
              </a:rPr>
              <a:t>&gt;</a:t>
            </a:r>
            <a:r>
              <a:rPr lang="en-US" sz="4000" spc="-950" dirty="0">
                <a:latin typeface="Consolas"/>
                <a:cs typeface="Consolas"/>
              </a:rPr>
              <a:t> </a:t>
            </a:r>
            <a:r>
              <a:rPr lang="en-US" sz="4000" spc="10" dirty="0">
                <a:latin typeface="Georgia" panose="02040502050405020303" pitchFamily="18" charset="0"/>
              </a:rPr>
              <a:t>element defines </a:t>
            </a:r>
            <a:r>
              <a:rPr lang="en-US" sz="4000" dirty="0">
                <a:latin typeface="Georgia" panose="02040502050405020303" pitchFamily="18" charset="0"/>
              </a:rPr>
              <a:t>an </a:t>
            </a:r>
            <a:r>
              <a:rPr lang="en-US" sz="4000" spc="-5" dirty="0">
                <a:latin typeface="Georgia" panose="02040502050405020303" pitchFamily="18" charset="0"/>
              </a:rPr>
              <a:t>“anchor tag” </a:t>
            </a:r>
            <a:r>
              <a:rPr lang="en-US" sz="4000" dirty="0">
                <a:latin typeface="Georgia" panose="02040502050405020303" pitchFamily="18" charset="0"/>
              </a:rPr>
              <a:t>or link</a:t>
            </a:r>
          </a:p>
          <a:p>
            <a:pPr marL="102235" algn="ctr">
              <a:buSzPct val="114285"/>
              <a:tabLst>
                <a:tab pos="643890" algn="l"/>
                <a:tab pos="644525" algn="l"/>
              </a:tabLst>
            </a:pPr>
            <a:endParaRPr sz="2800" dirty="0">
              <a:latin typeface="Consolas"/>
              <a:cs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71C90A-7E35-402D-A1C5-CD9CAF7A3EDD}"/>
              </a:ext>
            </a:extLst>
          </p:cNvPr>
          <p:cNvSpPr/>
          <p:nvPr/>
        </p:nvSpPr>
        <p:spPr>
          <a:xfrm>
            <a:off x="929025" y="5067568"/>
            <a:ext cx="7569352" cy="334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Anything inside </a:t>
            </a:r>
            <a:r>
              <a:rPr lang="en-US" sz="2800" dirty="0"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dirty="0">
                <a:latin typeface="Consolas"/>
                <a:cs typeface="Consolas"/>
              </a:rPr>
              <a:t>&gt;</a:t>
            </a:r>
            <a:r>
              <a:rPr lang="en-US" sz="2800" spc="-1035" dirty="0">
                <a:latin typeface="Consolas"/>
                <a:cs typeface="Consolas"/>
              </a:rPr>
              <a:t> </a:t>
            </a: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is clickable – this can be text, an  image, or any other valid HTML</a:t>
            </a:r>
          </a:p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endParaRPr lang="en-US" sz="1200" dirty="0">
              <a:latin typeface="Georgia" panose="02040502050405020303" pitchFamily="18" charset="0"/>
            </a:endParaRPr>
          </a:p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The browser will automatically underline links and turn the text inside blue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112239-BE56-491A-9B21-59B399671F5D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92B1D02-5483-41E9-8DC0-0F175B944D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0AFE93-0DDD-441D-8130-DF23AC5188E5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2" name="Picture 2" descr="laptop_PNG8915.png (2046×1681)">
                  <a:extLst>
                    <a:ext uri="{FF2B5EF4-FFF2-40B4-BE49-F238E27FC236}">
                      <a16:creationId xmlns:a16="http://schemas.microsoft.com/office/drawing/2014/main" id="{527BB7AE-6C2F-404E-9C99-0FE767128A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A2E2592-0F3F-4CC6-80E9-7246A7079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78B01B6-4334-4B6B-A1AC-85F12B476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BF9538-2CF1-4CB6-BB41-F056DD17C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1818E4F-02D6-4EF8-AC8D-29C816CAC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205" y="6060023"/>
            <a:ext cx="2571750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39871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Some</a:t>
            </a:r>
            <a:r>
              <a:rPr sz="5000" spc="-100" dirty="0"/>
              <a:t> </a:t>
            </a:r>
            <a:r>
              <a:rPr sz="5000" dirty="0"/>
              <a:t>&lt;A&gt;ttributes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612334" cy="4695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4333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="http://google.com"</a:t>
            </a:r>
            <a:r>
              <a:rPr sz="30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="Search" 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target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="_blank"&gt;</a:t>
            </a:r>
            <a:r>
              <a:rPr sz="3000" dirty="0">
                <a:solidFill>
                  <a:srgbClr val="5F5F5F"/>
                </a:solidFill>
                <a:latin typeface="Consolas"/>
                <a:cs typeface="Consolas"/>
              </a:rPr>
              <a:t>Google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3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905510" marR="146685" indent="-434975">
              <a:lnSpc>
                <a:spcPct val="109300"/>
              </a:lnSpc>
              <a:spcBef>
                <a:spcPts val="2510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sz="3200" spc="-950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URL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where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 should send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 user</a:t>
            </a:r>
            <a:endParaRPr sz="3200" dirty="0">
              <a:latin typeface="Georgia" panose="02040502050405020303" pitchFamily="18" charset="0"/>
              <a:cs typeface="Lora"/>
            </a:endParaRPr>
          </a:p>
          <a:p>
            <a:pPr marL="905510" marR="5080" indent="-434975">
              <a:lnSpc>
                <a:spcPct val="116700"/>
              </a:lnSpc>
              <a:spcBef>
                <a:spcPts val="3325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200" spc="-1010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appears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as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tooltip when you mouse over 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link.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'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read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aloud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screen</a:t>
            </a:r>
            <a:r>
              <a:rPr sz="32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readers</a:t>
            </a:r>
            <a:endParaRPr sz="3200" dirty="0">
              <a:latin typeface="Georgia" panose="02040502050405020303" pitchFamily="18" charset="0"/>
              <a:cs typeface="Lora"/>
            </a:endParaRPr>
          </a:p>
          <a:p>
            <a:pPr marL="905510" indent="-434975">
              <a:lnSpc>
                <a:spcPct val="100000"/>
              </a:lnSpc>
              <a:spcBef>
                <a:spcPts val="2995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>
                <a:solidFill>
                  <a:srgbClr val="FF5400"/>
                </a:solidFill>
                <a:latin typeface="Consolas"/>
                <a:cs typeface="Consolas"/>
              </a:rPr>
              <a:t>target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="</a:t>
            </a: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_blank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"</a:t>
            </a:r>
            <a:r>
              <a:rPr sz="3200" spc="-10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forces the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link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open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a new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tab</a:t>
            </a:r>
            <a:endParaRPr sz="32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398716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 err="1"/>
              <a:t>Url-scuse</a:t>
            </a:r>
            <a:r>
              <a:rPr lang="en-US" sz="5000" dirty="0"/>
              <a:t> me?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383734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43330">
              <a:lnSpc>
                <a:spcPct val="100000"/>
              </a:lnSpc>
            </a:pPr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URL stands for “Uniform Resource Locator”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Uniform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12700" marR="124333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because it is a global standard</a:t>
            </a:r>
          </a:p>
          <a:p>
            <a:pPr marL="12700" marR="1243330">
              <a:lnSpc>
                <a:spcPct val="100000"/>
              </a:lnSpc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43330">
              <a:lnSpc>
                <a:spcPct val="1000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Resource Locator</a:t>
            </a:r>
          </a:p>
          <a:p>
            <a:pPr marL="12700" marR="124333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because that’s what an URL does – it locates a resource that lives on the internet</a:t>
            </a:r>
            <a:endParaRPr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660457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51746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Relative file Paths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231334" cy="6764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tabLst>
                <a:tab pos="621665" algn="l"/>
                <a:tab pos="622300" algn="l"/>
              </a:tabLst>
            </a:pP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Relative paths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URLs that go to a resource in  relation to the page you’re on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55955" marR="243204" indent="-457200">
              <a:lnSpc>
                <a:spcPct val="142000"/>
              </a:lnSpc>
              <a:spcBef>
                <a:spcPts val="3190"/>
              </a:spcBef>
              <a:buFont typeface="Arial" panose="020B0604020202020204" pitchFamily="34" charset="0"/>
              <a:buChar char="•"/>
              <a:tabLst>
                <a:tab pos="808355" algn="l"/>
                <a:tab pos="808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Resources “local” to you should all be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relative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paths 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(your images, HTML documents, fonts,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CSS,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 JS</a:t>
            </a:r>
            <a:r>
              <a:rPr lang="en-US" sz="3200" spc="-1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files)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kern="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2800" kern="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="</a:t>
            </a: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other-page.html</a:t>
            </a:r>
            <a:r>
              <a:rPr lang="en-US" sz="2800" kern="0" dirty="0">
                <a:solidFill>
                  <a:srgbClr val="5F5F5F"/>
                </a:solidFill>
                <a:latin typeface="Consolas"/>
                <a:cs typeface="Consolas"/>
              </a:rPr>
              <a:t>"&gt;Link to another</a:t>
            </a:r>
            <a:r>
              <a:rPr lang="en-US" sz="2800" kern="0" spc="-6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kern="0" spc="-5" dirty="0">
                <a:solidFill>
                  <a:srgbClr val="5F5F5F"/>
                </a:solidFill>
                <a:latin typeface="Consolas"/>
                <a:cs typeface="Consolas"/>
              </a:rPr>
              <a:t>page on my website&lt;/</a:t>
            </a:r>
            <a:r>
              <a:rPr lang="en-US" sz="2800" kern="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kern="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10"/>
              </a:spcBef>
            </a:pPr>
            <a:endParaRPr lang="en-US" sz="4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28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="image.gif" </a:t>
            </a:r>
            <a:r>
              <a:rPr lang="en-US" sz="28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2800" spc="-92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 	                        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(image is </a:t>
            </a:r>
            <a:r>
              <a:rPr lang="en-US" sz="2800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same folder)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800" dirty="0"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img</a:t>
            </a:r>
            <a:r>
              <a:rPr lang="en-US" sz="28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src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="../images/image.gif" </a:t>
            </a:r>
            <a:r>
              <a:rPr lang="en-US" sz="2800" i="1" spc="-5" dirty="0">
                <a:solidFill>
                  <a:srgbClr val="0000FF"/>
                </a:solidFill>
                <a:latin typeface="Consolas" panose="020B0609020204030204" pitchFamily="49" charset="0"/>
                <a:cs typeface="Vivaldi"/>
              </a:rPr>
              <a:t>/</a:t>
            </a:r>
            <a:r>
              <a:rPr lang="en-US" sz="28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 (image is </a:t>
            </a:r>
            <a:r>
              <a:rPr lang="en-US" sz="2800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2800" spc="-5" dirty="0">
                <a:solidFill>
                  <a:srgbClr val="525252"/>
                </a:solidFill>
                <a:latin typeface="Georgia" panose="02040502050405020303" pitchFamily="18" charset="0"/>
                <a:cs typeface="Georgia"/>
              </a:rPr>
              <a:t>parent folder)</a:t>
            </a:r>
            <a:endParaRPr lang="en-US" sz="2800" kern="0" dirty="0">
              <a:solidFill>
                <a:srgbClr val="5F5F5F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9848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836" y="2312352"/>
            <a:ext cx="10886440" cy="5986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1665" algn="l"/>
                <a:tab pos="622300" algn="l"/>
              </a:tabLst>
            </a:pP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Absolute paths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URLs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start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http</a:t>
            </a:r>
            <a:endParaRPr lang="en-US" sz="36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b="1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tabLst>
                <a:tab pos="621665" algn="l"/>
                <a:tab pos="622300" algn="l"/>
              </a:tabLst>
            </a:pP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kern="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600" kern="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en-US" sz="3600" kern="0" dirty="0">
                <a:solidFill>
                  <a:srgbClr val="5F5F5F"/>
                </a:solidFill>
                <a:latin typeface="Consolas"/>
                <a:cs typeface="Consolas"/>
              </a:rPr>
              <a:t>Ubiquitous 	search engine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600" kern="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000"/>
              </a:lnSpc>
              <a:spcBef>
                <a:spcPts val="3900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These documents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not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hosted by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you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so if someone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renames  or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deletes the </a:t>
            </a:r>
            <a:r>
              <a:rPr sz="3600" spc="15" dirty="0">
                <a:solidFill>
                  <a:srgbClr val="5F5F5F"/>
                </a:solidFill>
                <a:latin typeface="Georgia"/>
                <a:cs typeface="Georgia"/>
              </a:rPr>
              <a:t>file,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your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will be</a:t>
            </a:r>
            <a:r>
              <a:rPr sz="36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broken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5080" indent="-609600">
              <a:lnSpc>
                <a:spcPct val="100000"/>
              </a:lnSpc>
              <a:spcBef>
                <a:spcPts val="3900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04665" y="381000"/>
            <a:ext cx="417893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absolute FILE</a:t>
            </a:r>
            <a:r>
              <a:rPr sz="5000" spc="-100" dirty="0"/>
              <a:t> </a:t>
            </a:r>
            <a:r>
              <a:rPr sz="5000" dirty="0"/>
              <a:t>PATHS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10" dirty="0"/>
              <a:t>layout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1331B-CE52-4F2B-BBBA-46C8F1D11A28}"/>
              </a:ext>
            </a:extLst>
          </p:cNvPr>
          <p:cNvSpPr/>
          <p:nvPr/>
        </p:nvSpPr>
        <p:spPr>
          <a:xfrm>
            <a:off x="1320800" y="2438400"/>
            <a:ext cx="6019800" cy="5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indicates that everything inside is related to navigation</a:t>
            </a:r>
            <a:endParaRPr lang="en-US" sz="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article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and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are u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sed to define content sections</a:t>
            </a:r>
            <a:endParaRPr lang="en-US" sz="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wraps footer content (for example copyright)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FFD24-381E-4A81-AFB9-9F098AEB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13877"/>
            <a:ext cx="5000625" cy="58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6600" y="2670157"/>
            <a:ext cx="9067800" cy="4442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1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Code editors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spcBef>
                <a:spcPts val="2040"/>
              </a:spcBef>
              <a:buSzPct val="74242"/>
              <a:tabLst>
                <a:tab pos="440055" algn="l"/>
                <a:tab pos="440690" algn="l"/>
              </a:tabLst>
            </a:pPr>
            <a:endParaRPr sz="1000" dirty="0"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Basic HTML</a:t>
            </a: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1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Basic CSS – font styling, colors, alignment</a:t>
            </a: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1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Build your first web page!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6741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today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44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10" dirty="0"/>
              <a:t>layout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1331B-CE52-4F2B-BBBA-46C8F1D11A28}"/>
              </a:ext>
            </a:extLst>
          </p:cNvPr>
          <p:cNvSpPr/>
          <p:nvPr/>
        </p:nvSpPr>
        <p:spPr>
          <a:xfrm>
            <a:off x="1320800" y="2438400"/>
            <a:ext cx="6019800" cy="6081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article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and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separate content into logical sections, and they don’t visually change the page until you apply CSS</a:t>
            </a: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But, they help organize content and allow search engines to understand the structure of your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FFD24-381E-4A81-AFB9-9F098AEB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13877"/>
            <a:ext cx="5000625" cy="58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3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6895E-542C-43F0-A9D0-5E45590E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342556"/>
            <a:ext cx="8463218" cy="91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71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3B4AC-31F3-4DB3-91EA-EC6C72DD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28600"/>
            <a:ext cx="8505825" cy="94006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657DEC-EC64-42BB-A098-B36BD0E44101}"/>
              </a:ext>
            </a:extLst>
          </p:cNvPr>
          <p:cNvSpPr/>
          <p:nvPr/>
        </p:nvSpPr>
        <p:spPr>
          <a:xfrm>
            <a:off x="10588625" y="1371600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394C3-F7E4-4C70-94F5-A058CC72E874}"/>
              </a:ext>
            </a:extLst>
          </p:cNvPr>
          <p:cNvSpPr/>
          <p:nvPr/>
        </p:nvSpPr>
        <p:spPr>
          <a:xfrm>
            <a:off x="330200" y="552991"/>
            <a:ext cx="1951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E8035-7105-483E-91AE-E9DFEFBB9A9B}"/>
              </a:ext>
            </a:extLst>
          </p:cNvPr>
          <p:cNvSpPr/>
          <p:nvPr/>
        </p:nvSpPr>
        <p:spPr>
          <a:xfrm>
            <a:off x="1599236" y="54102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7DCE82-44EB-46AF-B7E8-C83A747C7F57}"/>
              </a:ext>
            </a:extLst>
          </p:cNvPr>
          <p:cNvSpPr/>
          <p:nvPr/>
        </p:nvSpPr>
        <p:spPr>
          <a:xfrm>
            <a:off x="10588625" y="4083580"/>
            <a:ext cx="1996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93972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289A1A-16A8-4AAC-AD72-62DD54B7864F}"/>
              </a:ext>
            </a:extLst>
          </p:cNvPr>
          <p:cNvSpPr/>
          <p:nvPr/>
        </p:nvSpPr>
        <p:spPr>
          <a:xfrm>
            <a:off x="711200" y="179360"/>
            <a:ext cx="12039600" cy="939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!doctype</a:t>
            </a:r>
            <a:r>
              <a:rPr lang="en-US" sz="1600" spc="-95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The Difference Between Visual Design and Graphic Design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96FF"/>
                </a:solidFill>
                <a:latin typeface="Consolas"/>
                <a:cs typeface="Consolas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header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logo.jpg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="The Hard Refresh Logo"</a:t>
            </a:r>
            <a:r>
              <a:rPr lang="en-US" sz="16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="/courses.html"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 err="1">
                <a:latin typeface="Consolas"/>
              </a:rPr>
              <a:t>Skillcrush</a:t>
            </a:r>
            <a:r>
              <a:rPr lang="en-US" sz="1600" dirty="0">
                <a:latin typeface="Consolas"/>
              </a:rPr>
              <a:t> Courses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="/bootcamp.html"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Free 10-Day Bootcamp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Tech 101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			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="/html.html"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HTML &amp; CSS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Design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="/career.html"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Career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header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section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Visual Design vs. Graphic Design: What’s the Difference?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aside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Cameron-chapman.jpg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="Headshot of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Cameron Chapman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"</a:t>
            </a:r>
            <a:r>
              <a:rPr lang="en-US" sz="16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r>
              <a:rPr lang="en-US" sz="1600" dirty="0">
                <a:latin typeface="Consolas"/>
              </a:rPr>
              <a:t>Cameron Chapman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aside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visual-vs-graphic.jpg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="Visual vs graphic design" /&gt; </a:t>
            </a:r>
            <a:r>
              <a:rPr lang="en-US" sz="1600" dirty="0">
                <a:latin typeface="Consolas"/>
                <a:cs typeface="Consolas"/>
              </a:rPr>
              <a:t>			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 Graphic designer.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Visual designer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. User interface (UI) designer. 	    User experience (UX) designer.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Web designer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.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section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966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5071D-B048-4D31-8629-81B9C54C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81000"/>
            <a:ext cx="7105650" cy="92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23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FECB3-C984-495C-BD1E-0ADEA727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17" y="119684"/>
            <a:ext cx="10220325" cy="915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3581F6-8214-4772-AA34-2BED9695CD20}"/>
              </a:ext>
            </a:extLst>
          </p:cNvPr>
          <p:cNvSpPr/>
          <p:nvPr/>
        </p:nvSpPr>
        <p:spPr>
          <a:xfrm>
            <a:off x="11517242" y="3548811"/>
            <a:ext cx="163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B1B30-491C-47E3-9DF2-692E28F20633}"/>
              </a:ext>
            </a:extLst>
          </p:cNvPr>
          <p:cNvSpPr/>
          <p:nvPr/>
        </p:nvSpPr>
        <p:spPr>
          <a:xfrm>
            <a:off x="177800" y="62484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ADEDB-F029-46B7-85F1-F99BD039947C}"/>
              </a:ext>
            </a:extLst>
          </p:cNvPr>
          <p:cNvSpPr/>
          <p:nvPr/>
        </p:nvSpPr>
        <p:spPr>
          <a:xfrm>
            <a:off x="177800" y="15240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EF43B2-082E-4142-839C-D88207EDEB94}"/>
              </a:ext>
            </a:extLst>
          </p:cNvPr>
          <p:cNvSpPr/>
          <p:nvPr/>
        </p:nvSpPr>
        <p:spPr>
          <a:xfrm>
            <a:off x="11396322" y="202510"/>
            <a:ext cx="163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5410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16565"/>
            <a:ext cx="13004800" cy="973703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1656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73200" y="2362200"/>
            <a:ext cx="9571990" cy="6270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18844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 that about something that  interests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you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450215" indent="-433070">
              <a:lnSpc>
                <a:spcPct val="100000"/>
              </a:lnSpc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At least </a:t>
            </a:r>
            <a:r>
              <a:rPr lang="en-US" sz="3100" dirty="0">
                <a:solidFill>
                  <a:srgbClr val="5F5F5F"/>
                </a:solidFill>
                <a:latin typeface="Georgia"/>
                <a:cs typeface="Georgia"/>
              </a:rPr>
              <a:t>two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pages that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are linked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to each</a:t>
            </a:r>
            <a:r>
              <a:rPr sz="3100" spc="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other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Use </a:t>
            </a:r>
            <a:r>
              <a:rPr lang="en-US" sz="3100" dirty="0">
                <a:solidFill>
                  <a:srgbClr val="5F5F5F"/>
                </a:solidFill>
                <a:latin typeface="Georgia"/>
                <a:cs typeface="Georgia"/>
              </a:rPr>
              <a:t>some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heading tags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at least one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paragraph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Use at least one</a:t>
            </a:r>
            <a:r>
              <a:rPr sz="31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list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Show at least </a:t>
            </a:r>
            <a:r>
              <a:rPr lang="en-US" sz="3100" dirty="0">
                <a:solidFill>
                  <a:srgbClr val="5F5F5F"/>
                </a:solidFill>
                <a:latin typeface="Georgia"/>
                <a:cs typeface="Georgia"/>
              </a:rPr>
              <a:t>two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images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Add one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sz="31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comment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Validate your</a:t>
            </a:r>
            <a:r>
              <a:rPr sz="3100" spc="-8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 by copying it into the form here: 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https://validator.w3.org/#validate_by_input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sz="31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57800" y="399415"/>
            <a:ext cx="284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Assignment</a:t>
            </a:r>
            <a:endParaRPr sz="50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DC55CF-6769-4408-B506-F1801BD27F93}"/>
              </a:ext>
            </a:extLst>
          </p:cNvPr>
          <p:cNvSpPr/>
          <p:nvPr/>
        </p:nvSpPr>
        <p:spPr>
          <a:xfrm>
            <a:off x="-18734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8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/>
              <a:t>CSS</a:t>
            </a:r>
            <a:r>
              <a:rPr sz="5000" spc="-100" dirty="0"/>
              <a:t> </a:t>
            </a:r>
            <a:r>
              <a:rPr lang="en-US" sz="5000" spc="-100" dirty="0"/>
              <a:t>is </a:t>
            </a:r>
            <a:r>
              <a:rPr lang="en-US" sz="5000" dirty="0"/>
              <a:t>for presentation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10234346" cy="5201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85"/>
              </a:spcBef>
              <a:buSzPct val="74242"/>
              <a:tabLst>
                <a:tab pos="441959" algn="l"/>
                <a:tab pos="443230" algn="l"/>
              </a:tabLst>
            </a:pPr>
            <a:r>
              <a:rPr lang="en-US" sz="4000" spc="-10" dirty="0">
                <a:solidFill>
                  <a:srgbClr val="5F5F5F"/>
                </a:solidFill>
                <a:latin typeface="Georgia"/>
                <a:cs typeface="Georgia"/>
              </a:rPr>
              <a:t>After your content has been created and formatted with HTML, use CSS to change how it is presented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100000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This is similar to changing margins, font color, or font family in MS Word (it doesn’t change how things are structured, just how they look)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endParaRPr lang="en-US" sz="3200" spc="-1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6752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-76200"/>
            <a:ext cx="13004800" cy="18727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28812" y="4964074"/>
            <a:ext cx="9398000" cy="1026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57150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Slides,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sample files, “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homework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"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, and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interesting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links</a:t>
            </a:r>
            <a:r>
              <a:rPr lang="en-US" sz="3300" dirty="0"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will be posted here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01942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ODDS </a:t>
            </a:r>
            <a:r>
              <a:rPr lang="en-US" sz="5000" dirty="0"/>
              <a:t>&amp; </a:t>
            </a:r>
            <a:r>
              <a:rPr sz="5000" dirty="0"/>
              <a:t>ENDS</a:t>
            </a:r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81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28812" y="3352800"/>
            <a:ext cx="110759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spc="-5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beckjohnson.com</a:t>
            </a:r>
            <a:endParaRPr sz="6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31F2F6D-5E2D-4BD5-BA84-833A6C67D3C9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200" y="406400"/>
            <a:ext cx="61931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html + CSS = </a:t>
            </a:r>
            <a:r>
              <a:rPr sz="5000" dirty="0"/>
              <a:t>WEBPAGE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02" y="2667000"/>
            <a:ext cx="9525000" cy="62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3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28272ED-6AC0-4C4D-95B1-6FAA8973A4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200" y="406400"/>
            <a:ext cx="49688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CASCADING STYLE 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6712" y="2590800"/>
            <a:ext cx="10521849" cy="5478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l</a:t>
            </a:r>
            <a:r>
              <a:rPr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anguage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specifying how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 website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is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visually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presented to</a:t>
            </a:r>
            <a:r>
              <a:rPr sz="3600" spc="-3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users</a:t>
            </a: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69900" marR="5080" indent="-4572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</a:rPr>
              <a:t>Allows us to override the browser’s default presentation styles with a custom version</a:t>
            </a: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</a:rPr>
              <a:t>Provides consistent and scalable ways to style single elements, single pages, or entire websites</a:t>
            </a:r>
          </a:p>
          <a:p>
            <a:pPr marL="584200" marR="5080" indent="-571500">
              <a:spcBef>
                <a:spcPts val="5"/>
              </a:spcBef>
              <a:buClr>
                <a:srgbClr val="5F5F5F"/>
              </a:buClr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69900" marR="5080" indent="-457200">
              <a:buSzPct val="74242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sz="32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98537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AC7126B-7366-4344-8705-601A578D03F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 err="1"/>
              <a:t>Css</a:t>
            </a:r>
            <a:r>
              <a:rPr lang="en-US" sz="5000" dirty="0"/>
              <a:t> goes where?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701800" y="2438400"/>
            <a:ext cx="10088880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different type of language than HTML,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can also create a .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that can be linked to your HTML page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931545" marR="5080" lvl="1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Styles inside a .</a:t>
            </a:r>
            <a:r>
              <a:rPr lang="en-US" sz="28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don’t need a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tag because the whole file is assumed to be in the CSS language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BC2A21E-7B83-4900-8FCE-1CF3369EEA8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C</a:t>
            </a:r>
            <a:r>
              <a:rPr lang="en-US" sz="5000" dirty="0"/>
              <a:t>SS</a:t>
            </a:r>
            <a:r>
              <a:rPr sz="5000" dirty="0"/>
              <a:t>: FAIR WARNING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3657600"/>
            <a:ext cx="10231755" cy="3093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LOT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 with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sz="3450" dirty="0"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 won’t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get anywhere close to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covering</a:t>
            </a:r>
            <a:r>
              <a:rPr sz="3300" spc="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everything!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450" dirty="0">
              <a:latin typeface="Times New Roman"/>
              <a:cs typeface="Times New Roman"/>
            </a:endParaRPr>
          </a:p>
          <a:p>
            <a:pPr marL="424815" marR="14154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will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learn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CSS for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text styles,</a:t>
            </a:r>
            <a:r>
              <a:rPr sz="33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colors,  positioning, layout, and a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couple of</a:t>
            </a:r>
            <a:r>
              <a:rPr sz="33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extras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67897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50614FB-4581-4D9F-816F-BC8732E70C7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7000" y="2590800"/>
            <a:ext cx="10561320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200">
                <a:solidFill>
                  <a:srgbClr val="7F007F"/>
                </a:solidFill>
                <a:latin typeface="Consolas"/>
                <a:cs typeface="Consolas"/>
              </a:rPr>
              <a:t>selector </a:t>
            </a:r>
            <a:r>
              <a:rPr sz="520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sz="520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5200">
                <a:solidFill>
                  <a:srgbClr val="0000FF"/>
                </a:solidFill>
                <a:latin typeface="Consolas"/>
                <a:cs typeface="Consolas"/>
              </a:rPr>
              <a:t>: value;</a:t>
            </a:r>
            <a:r>
              <a:rPr sz="52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520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5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45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sz="3600">
                <a:solidFill>
                  <a:srgbClr val="7F007F"/>
                </a:solidFill>
                <a:latin typeface="Consolas"/>
                <a:cs typeface="Consolas"/>
              </a:rPr>
              <a:t>elector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attribute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4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is how you want to style</a:t>
            </a:r>
            <a:r>
              <a:rPr sz="3300" spc="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30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501650" indent="-4572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sz="3300" spc="-45">
                <a:solidFill>
                  <a:srgbClr val="5F5F5F"/>
                </a:solidFill>
                <a:latin typeface="Georgia"/>
                <a:cs typeface="Georgia"/>
              </a:rPr>
              <a:t>Values</a:t>
            </a:r>
            <a:r>
              <a:rPr sz="3300" b="1" spc="-4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always end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semicolons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60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5209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00" y="3411014"/>
            <a:ext cx="7651115" cy="4101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 dirty="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lang="en-US" sz="3800" dirty="0">
                <a:solidFill>
                  <a:srgbClr val="7F007F"/>
                </a:solidFill>
                <a:latin typeface="Consolas"/>
                <a:cs typeface="Consolas"/>
              </a:rPr>
              <a:t>	</a:t>
            </a:r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endParaRPr lang="en-US" sz="3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</a:pP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		</a:t>
            </a:r>
            <a:r>
              <a:rPr sz="3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endParaRPr lang="en-US" sz="3800" spc="-9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</a:pP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"All paragraphs </a:t>
            </a:r>
            <a:r>
              <a:rPr sz="3800" spc="-5" dirty="0">
                <a:solidFill>
                  <a:srgbClr val="5E5E5E"/>
                </a:solidFill>
                <a:latin typeface="Georgia"/>
                <a:cs typeface="Georgia"/>
              </a:rPr>
              <a:t>will </a:t>
            </a: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have</a:t>
            </a:r>
            <a:r>
              <a:rPr lang="en-US" sz="3800" dirty="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5E5E5E"/>
                </a:solidFill>
                <a:latin typeface="Georgia"/>
                <a:cs typeface="Georgia"/>
              </a:rPr>
              <a:t>blue text</a:t>
            </a:r>
            <a:r>
              <a:rPr sz="3800" spc="-40" dirty="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"</a:t>
            </a:r>
            <a:endParaRPr sz="3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5471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E7753F-0FF5-4CB5-8EE9-58616FB65186}"/>
              </a:ext>
            </a:extLst>
          </p:cNvPr>
          <p:cNvGrpSpPr/>
          <p:nvPr/>
        </p:nvGrpSpPr>
        <p:grpSpPr>
          <a:xfrm>
            <a:off x="6260357" y="2743200"/>
            <a:ext cx="6763448" cy="5432792"/>
            <a:chOff x="5849054" y="2872262"/>
            <a:chExt cx="6001448" cy="49308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A9EAD3-B5B8-41A5-A6B9-8305A2D61A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9054" y="287226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79FD96-AF71-4313-9313-FC432505F266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>
                  <a:extLst>
                    <a:ext uri="{FF2B5EF4-FFF2-40B4-BE49-F238E27FC236}">
                      <a16:creationId xmlns:a16="http://schemas.microsoft.com/office/drawing/2014/main" id="{01674EE9-1936-4097-B08F-9E44D4F81C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FB4D6CD-9DF9-48B7-B27E-762E4C01F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BE4EB25-7ABB-4C55-851D-A64F9D13A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E598AF-36A0-4AF4-A384-52419F63A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571"/>
            <a:stretch/>
          </p:blipFill>
          <p:spPr>
            <a:xfrm>
              <a:off x="7232494" y="4524901"/>
              <a:ext cx="3186191" cy="11843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428D22-F302-41E8-B81C-FFE8BD126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043" b="18441"/>
            <a:stretch/>
          </p:blipFill>
          <p:spPr>
            <a:xfrm>
              <a:off x="7505662" y="4402114"/>
              <a:ext cx="1445067" cy="140172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3A7E8E6-0802-43BC-90DA-83D1A5A09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764" y="2988549"/>
            <a:ext cx="5284625" cy="54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3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C8DC7EE-B8ED-45C5-BBD4-9CB27F0C154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EXAMPLE CSS 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785274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5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000" dirty="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sz="3300" b="1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is	</a:t>
            </a:r>
            <a:r>
              <a:rPr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all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1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tags in the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page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endParaRPr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3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53088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68FAFBD-F344-4DA4-A17B-9E1FF03A4D9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EXAMPLE CSS 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480474" cy="4229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1945" lvl="1"/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		color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		font-size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14px;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Consolas"/>
              <a:cs typeface="Consolas"/>
            </a:endParaRPr>
          </a:p>
          <a:p>
            <a:pPr>
              <a:spcBef>
                <a:spcPts val="55"/>
              </a:spcBef>
            </a:pPr>
            <a:r>
              <a:rPr lang="en-US" sz="5000" dirty="0">
                <a:latin typeface="Times New Roman"/>
                <a:cs typeface="Times New Roman"/>
              </a:rPr>
              <a:t>	</a:t>
            </a:r>
            <a:endParaRPr sz="5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chemeClr val="tx1"/>
              </a:buClr>
              <a:tabLst>
                <a:tab pos="570865" algn="l"/>
                <a:tab pos="571500" algn="l"/>
                <a:tab pos="294767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Multiple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properties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can be defined for a single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, each separated by a semicolon (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10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18165" y="2286000"/>
            <a:ext cx="10968469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font-weight: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by default – can 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bold</a:t>
            </a:r>
            <a:r>
              <a:rPr lang="en-US" dirty="0"/>
              <a:t>, </a:t>
            </a:r>
            <a:r>
              <a:rPr lang="en-US" kern="1200" spc="-5" dirty="0">
                <a:latin typeface="Georgia"/>
              </a:rPr>
              <a:t>or values like </a:t>
            </a:r>
            <a:r>
              <a:rPr lang="en-US" spc="-5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kern="1200" spc="-5" dirty="0">
                <a:latin typeface="Georgia"/>
              </a:rPr>
              <a:t>,</a:t>
            </a:r>
            <a:r>
              <a:rPr lang="en-US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kern="1200" spc="-5" dirty="0">
                <a:latin typeface="Georgia"/>
              </a:rPr>
              <a:t>,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etc. (depending on the typeface). 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kern="1200" spc="-5" dirty="0">
              <a:latin typeface="Georgia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100000"/>
              <a:tabLst>
                <a:tab pos="424815" algn="l"/>
                <a:tab pos="425450" algn="l"/>
              </a:tabLst>
            </a:pPr>
            <a:endParaRPr lang="en-US" kern="1200" spc="-5" dirty="0">
              <a:latin typeface="Georgia"/>
            </a:endParaRP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kern="1200" spc="-5" dirty="0">
                <a:latin typeface="Georgia"/>
              </a:rPr>
              <a:t> - Thin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kern="1200" spc="-5" dirty="0">
                <a:latin typeface="Georgia"/>
              </a:rPr>
              <a:t> - Extra Light (Ultra Light)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300</a:t>
            </a:r>
            <a:r>
              <a:rPr lang="en-US" kern="1200" spc="-5" dirty="0">
                <a:latin typeface="Georgia"/>
              </a:rPr>
              <a:t> - Light</a:t>
            </a:r>
          </a:p>
          <a:p>
            <a:pPr fontAlgn="base"/>
            <a:r>
              <a:rPr lang="en-US" sz="2800" b="1" dirty="0">
                <a:solidFill>
                  <a:srgbClr val="0000FF"/>
                </a:solidFill>
                <a:latin typeface="Consolas"/>
              </a:rPr>
              <a:t>400</a:t>
            </a:r>
            <a:r>
              <a:rPr lang="en-US" b="1" kern="1200" spc="-5" dirty="0">
                <a:latin typeface="Georgia"/>
              </a:rPr>
              <a:t> - Normal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500</a:t>
            </a:r>
            <a:r>
              <a:rPr lang="en-US" kern="1200" spc="-5" dirty="0">
                <a:latin typeface="Georgia"/>
              </a:rPr>
              <a:t> - Medium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600</a:t>
            </a:r>
            <a:r>
              <a:rPr lang="en-US" kern="1200" spc="-5" dirty="0">
                <a:latin typeface="Georgia"/>
              </a:rPr>
              <a:t> - Semi Bold (Demi Bold)</a:t>
            </a:r>
          </a:p>
          <a:p>
            <a:pPr fontAlgn="base"/>
            <a:r>
              <a:rPr lang="en-US" sz="2800" b="1" dirty="0">
                <a:solidFill>
                  <a:srgbClr val="0000FF"/>
                </a:solidFill>
                <a:latin typeface="Consolas"/>
              </a:rPr>
              <a:t>700</a:t>
            </a:r>
            <a:r>
              <a:rPr lang="en-US" b="1" kern="1200" spc="-5" dirty="0">
                <a:latin typeface="Georgia"/>
              </a:rPr>
              <a:t> - Bold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800</a:t>
            </a:r>
            <a:r>
              <a:rPr lang="en-US" kern="1200" spc="-5" dirty="0">
                <a:latin typeface="Georgia"/>
              </a:rPr>
              <a:t> - Extra Bold (Ultra Bold)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900</a:t>
            </a:r>
            <a:r>
              <a:rPr lang="en-US" kern="1200" spc="-5" dirty="0">
                <a:latin typeface="Georgia"/>
              </a:rPr>
              <a:t> - Black (Heavy)</a:t>
            </a:r>
          </a:p>
        </p:txBody>
      </p:sp>
    </p:spTree>
    <p:extLst>
      <p:ext uri="{BB962C8B-B14F-4D97-AF65-F5344CB8AC3E}">
        <p14:creationId xmlns:p14="http://schemas.microsoft.com/office/powerpoint/2010/main" val="283497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7200" y="5867400"/>
            <a:ext cx="728472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227705" algn="l"/>
                <a:tab pos="4114165" algn="l"/>
                <a:tab pos="46710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Overview	OF	A	WEBSITE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03800" y="2616200"/>
            <a:ext cx="2997200" cy="269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9BDEF-ECEB-45D2-B4C6-5B550235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4" y="2514600"/>
            <a:ext cx="1162885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29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39800" y="2101710"/>
            <a:ext cx="11044669" cy="671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font-style: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by default – can 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italic</a:t>
            </a:r>
            <a:r>
              <a:rPr lang="en-US" spc="-5" dirty="0"/>
              <a:t> </a:t>
            </a:r>
            <a:r>
              <a:rPr lang="en-US" kern="1200" spc="-5" dirty="0">
                <a:latin typeface="Georgia"/>
              </a:rPr>
              <a:t>or</a:t>
            </a:r>
            <a:r>
              <a:rPr lang="en-US" sz="3600" kern="1200" spc="-5" dirty="0">
                <a:latin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oblique</a:t>
            </a:r>
            <a:r>
              <a:rPr lang="en-US" sz="2800" kern="1200" spc="-5" dirty="0">
                <a:latin typeface="Georgia"/>
              </a:rPr>
              <a:t>. 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134745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font-style: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italic;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1200" spc="-5" dirty="0">
                <a:latin typeface="Georgia"/>
              </a:rPr>
              <a:t>If an italic version of the font is not installed, the browser will artificially slope the normal typeface.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</a:pPr>
            <a:endParaRPr lang="en-US" sz="2750" dirty="0">
              <a:latin typeface="Times New Roman"/>
              <a:cs typeface="Times New Roman"/>
            </a:endParaRPr>
          </a:p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2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5CE2B-A4F6-43D4-8C3F-B1932DFD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6858000"/>
            <a:ext cx="84963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59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87401" y="2574126"/>
            <a:ext cx="11125199" cy="6455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spc="-20" dirty="0">
                <a:solidFill>
                  <a:srgbClr val="FF0000"/>
                </a:solidFill>
                <a:latin typeface="Consolas"/>
                <a:cs typeface="Consolas"/>
              </a:rPr>
              <a:t>font-family: </a:t>
            </a:r>
            <a:r>
              <a:rPr kern="1200" spc="-5" dirty="0">
                <a:latin typeface="Georgia"/>
              </a:rPr>
              <a:t>the </a:t>
            </a:r>
            <a:r>
              <a:rPr lang="en-US" kern="1200" spc="-5" dirty="0">
                <a:latin typeface="Georgia"/>
              </a:rPr>
              <a:t>name</a:t>
            </a:r>
            <a:r>
              <a:rPr kern="1200" spc="-5" dirty="0">
                <a:latin typeface="Georgia"/>
              </a:rPr>
              <a:t> of a typeface installed on the user's  computer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font-family: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Arial, Helvetica, sans-serif; }</a:t>
            </a:r>
            <a:endParaRPr lang="en-US" sz="2800" dirty="0"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000" kern="1200" spc="-5" dirty="0">
              <a:solidFill>
                <a:srgbClr val="5F5F5F"/>
              </a:solidFill>
              <a:latin typeface="Georgia"/>
            </a:endParaRP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kern="1200" spc="-5" dirty="0">
                <a:latin typeface="Georgia"/>
              </a:rPr>
              <a:t>Typically the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kern="1200" spc="-5" dirty="0">
                <a:latin typeface="Georgia"/>
              </a:rPr>
              <a:t> is a list of acceptable fonts that can used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100" kern="1200" spc="-5" dirty="0">
              <a:solidFill>
                <a:srgbClr val="5F5F5F"/>
              </a:solidFill>
              <a:latin typeface="Georgia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Goes down the list until a font file is found, or until one of the default options is used instead 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serif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sans-serif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cursive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fantasy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Georgia"/>
              </a:rPr>
              <a:t> </a:t>
            </a:r>
            <a:r>
              <a:rPr lang="en-US" sz="2900" dirty="0">
                <a:solidFill>
                  <a:srgbClr val="5F5F5F"/>
                </a:solidFill>
                <a:latin typeface="Georgia"/>
              </a:rPr>
              <a:t>or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monospace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755650" marR="5080" lvl="1" indent="-28575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1100" dirty="0">
              <a:solidFill>
                <a:srgbClr val="0000FF"/>
              </a:solidFill>
              <a:latin typeface="Consolas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The W3 has a list of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“web safe” fonts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that most people will have installed locally</a:t>
            </a:r>
          </a:p>
        </p:txBody>
      </p:sp>
    </p:spTree>
    <p:extLst>
      <p:ext uri="{BB962C8B-B14F-4D97-AF65-F5344CB8AC3E}">
        <p14:creationId xmlns:p14="http://schemas.microsoft.com/office/powerpoint/2010/main" val="14428966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6864" y="2101710"/>
            <a:ext cx="11317605" cy="106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  <a:cs typeface="Georg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44600" y="2667000"/>
            <a:ext cx="10742078" cy="447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font-size: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Consolas"/>
              </a:rPr>
              <a:t>h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ow big the font should be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Georgia"/>
              </a:rPr>
              <a:t>value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is a number representing the size of that element’s text in ems (</a:t>
            </a:r>
            <a:r>
              <a:rPr lang="en-US" sz="32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) or pixels (</a:t>
            </a:r>
            <a:r>
              <a:rPr lang="en-US" sz="3200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Consolas"/>
              </a:rPr>
              <a:t>	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Consolas"/>
              </a:rPr>
              <a:t>	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14px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424815" marR="5080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41782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33B6E95-D27F-41E4-91EF-52F5B8591264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Quick aside about units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6657975"/>
            <a:ext cx="4772025" cy="2867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8659" y="2047061"/>
            <a:ext cx="11632565" cy="439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two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standard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units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for sizing in CSS are </a:t>
            </a: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600" spc="-1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 dirty="0">
              <a:latin typeface="Times New Roman"/>
              <a:cs typeface="Times New Roman"/>
            </a:endParaRPr>
          </a:p>
          <a:p>
            <a:pPr marL="503555" marR="508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stands for pixels, but it won’t be actual device pixels </a:t>
            </a:r>
          </a:p>
          <a:p>
            <a:pPr marL="12700" marR="5080">
              <a:lnSpc>
                <a:spcPct val="100000"/>
              </a:lnSpc>
              <a:buSzPct val="80555"/>
              <a:tabLst>
                <a:tab pos="503555" algn="l"/>
                <a:tab pos="504190" algn="l"/>
                <a:tab pos="983869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Devices with more PPI (pixels per inch) may use several device pixels when displaying 1px</a:t>
            </a: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1px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should look like ~1/96 inch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on a device with a pixel density of 96dpi, held at arm’s length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A2DEB9-CAEE-402F-8CF4-AFD213B9BF75}"/>
              </a:ext>
            </a:extLst>
          </p:cNvPr>
          <p:cNvSpPr/>
          <p:nvPr/>
        </p:nvSpPr>
        <p:spPr>
          <a:xfrm>
            <a:off x="587375" y="6440571"/>
            <a:ext cx="74390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 dirty="0"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That means that 1px should always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look "about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8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same“ even though it’s not technically an absolute size</a:t>
            </a:r>
          </a:p>
        </p:txBody>
      </p:sp>
    </p:spTree>
    <p:extLst>
      <p:ext uri="{BB962C8B-B14F-4D97-AF65-F5344CB8AC3E}">
        <p14:creationId xmlns:p14="http://schemas.microsoft.com/office/powerpoint/2010/main" val="41657070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C45352E-C12D-49A6-8B2B-9D031E2F1BF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Quick aside about units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57400"/>
            <a:ext cx="11110912" cy="62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FF77E8B-83F0-43B7-8BEB-7A5A1DB9846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ah-</a:t>
            </a:r>
            <a:r>
              <a:rPr lang="en-US" sz="5000" dirty="0" err="1"/>
              <a:t>em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885189" y="2763083"/>
            <a:ext cx="11209655" cy="4247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69342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refers to the height of the letter 'm' of the font  being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used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endParaRPr lang="en-US" sz="3600" dirty="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unit of measurement is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description of the </a:t>
            </a:r>
            <a:r>
              <a:rPr sz="2800" b="1" dirty="0">
                <a:solidFill>
                  <a:srgbClr val="5F5F5F"/>
                </a:solidFill>
                <a:latin typeface="Georgia"/>
                <a:cs typeface="Georgia"/>
              </a:rPr>
              <a:t>relative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size between this element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its</a:t>
            </a:r>
            <a:r>
              <a:rPr sz="2800" spc="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parent</a:t>
            </a: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693420" lvl="1">
              <a:buSzPct val="80555"/>
              <a:tabLst>
                <a:tab pos="503555" algn="l"/>
                <a:tab pos="504190" algn="l"/>
              </a:tabLst>
            </a:pPr>
            <a:endParaRPr lang="en-US" sz="2800" dirty="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So 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h2 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{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2em;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 }</a:t>
            </a:r>
            <a:r>
              <a:rPr sz="2800" spc="-90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means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the head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ing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2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times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big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the letter 'm' of the default font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in your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2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396187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F38CCA2-6A9F-4D82-8730-B446C408B87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That wasn’t quick</a:t>
            </a:r>
            <a:endParaRPr sz="5000" dirty="0"/>
          </a:p>
        </p:txBody>
      </p:sp>
      <p:sp>
        <p:nvSpPr>
          <p:cNvPr id="8" name="Rectangle 7"/>
          <p:cNvSpPr/>
          <p:nvPr/>
        </p:nvSpPr>
        <p:spPr>
          <a:xfrm>
            <a:off x="711200" y="2513146"/>
            <a:ext cx="112014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Because </a:t>
            </a:r>
            <a:r>
              <a:rPr lang="en-US" sz="34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4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, that means that if the parent’s font size is increased, the children will get bigger too.</a:t>
            </a:r>
            <a:endParaRPr lang="en-US" sz="3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2" y="4495800"/>
            <a:ext cx="119443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3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69084" y="2868479"/>
            <a:ext cx="11247918" cy="119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dirty="0">
                <a:solidFill>
                  <a:srgbClr val="FF0000"/>
                </a:solidFill>
                <a:latin typeface="Consolas"/>
                <a:cs typeface="Consolas"/>
              </a:rPr>
              <a:t>line-height: </a:t>
            </a:r>
            <a:r>
              <a:rPr lang="en-US" kern="1200" dirty="0">
                <a:latin typeface="Georgia"/>
              </a:rPr>
              <a:t>the height of a line</a:t>
            </a:r>
          </a:p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kern="1200" dirty="0">
              <a:latin typeface="Georgi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02400" y="3886200"/>
            <a:ext cx="6702970" cy="5584792"/>
            <a:chOff x="6825552" y="3451192"/>
            <a:chExt cx="6001448" cy="4930808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848E50C-381C-454B-8984-7B834E18AECB}"/>
              </a:ext>
            </a:extLst>
          </p:cNvPr>
          <p:cNvSpPr/>
          <p:nvPr/>
        </p:nvSpPr>
        <p:spPr>
          <a:xfrm>
            <a:off x="1008134" y="4387002"/>
            <a:ext cx="633246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Georgia"/>
              </a:rPr>
              <a:t>value</a:t>
            </a:r>
            <a:r>
              <a:rPr lang="en-US" sz="2800" dirty="0"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is a number representing the height  of one line in ems (</a:t>
            </a:r>
            <a:r>
              <a:rPr lang="en-US" sz="2800" dirty="0" err="1">
                <a:solidFill>
                  <a:srgbClr val="5F5F5F"/>
                </a:solidFill>
                <a:latin typeface="Georgia"/>
              </a:rPr>
              <a:t>em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) or pixels (</a:t>
            </a:r>
            <a:r>
              <a:rPr lang="en-US" sz="2800" dirty="0" err="1">
                <a:solidFill>
                  <a:srgbClr val="5F5F5F"/>
                </a:solidFill>
                <a:latin typeface="Georgia"/>
              </a:rPr>
              <a:t>px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)</a:t>
            </a: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similar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2800" b="1" spc="-5" dirty="0">
                <a:solidFill>
                  <a:srgbClr val="5F5F5F"/>
                </a:solidFill>
                <a:latin typeface="Georgia"/>
                <a:cs typeface="Georgia"/>
              </a:rPr>
              <a:t>leading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typography</a:t>
            </a: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line-height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1.4em;</a:t>
            </a:r>
            <a:r>
              <a:rPr lang="en-US" sz="3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919926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font transform</a:t>
            </a:r>
            <a:endParaRPr sz="50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97000" y="2438400"/>
            <a:ext cx="11317605" cy="624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text-transform: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900" kern="1200" dirty="0">
                <a:latin typeface="Georgia"/>
              </a:rPr>
              <a:t>changes font casing. Can be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uppercase</a:t>
            </a:r>
            <a:r>
              <a:rPr lang="en-US" sz="2800" spc="-5" dirty="0"/>
              <a:t> </a:t>
            </a:r>
            <a:r>
              <a:rPr lang="en-US" sz="2900" kern="1200" dirty="0">
                <a:latin typeface="Georgia"/>
              </a:rPr>
              <a:t>(all caps),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lowercase</a:t>
            </a:r>
            <a:r>
              <a:rPr lang="en-US" sz="2900" kern="1200" dirty="0">
                <a:latin typeface="Georgia"/>
              </a:rPr>
              <a:t>, or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capitalize</a:t>
            </a:r>
            <a:r>
              <a:rPr lang="en-US" sz="2900" kern="1200" dirty="0">
                <a:latin typeface="Georgia"/>
              </a:rPr>
              <a:t> (first letter of all words capitalized) </a:t>
            </a: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 marL="12700" marR="280035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letter-spacing: </a:t>
            </a:r>
            <a:r>
              <a:rPr lang="en-US" sz="2900" kern="1200" dirty="0">
                <a:latin typeface="Georgia"/>
              </a:rPr>
              <a:t>change word tracking by specifying the space between letters in ems (</a:t>
            </a:r>
            <a:r>
              <a:rPr lang="en-US" sz="2900" kern="1200" dirty="0" err="1">
                <a:latin typeface="Georgia"/>
              </a:rPr>
              <a:t>em</a:t>
            </a:r>
            <a:r>
              <a:rPr lang="en-US" sz="2900" kern="1200" dirty="0">
                <a:latin typeface="Georgia"/>
              </a:rPr>
              <a:t>) or pixels (</a:t>
            </a:r>
            <a:r>
              <a:rPr lang="en-US" sz="2900" kern="1200" dirty="0" err="1">
                <a:latin typeface="Georgia"/>
              </a:rPr>
              <a:t>px</a:t>
            </a:r>
            <a:r>
              <a:rPr lang="en-US" sz="2900" kern="1200" dirty="0">
                <a:latin typeface="Georgia"/>
              </a:rPr>
              <a:t>)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Arial;</a:t>
            </a:r>
            <a:endParaRPr lang="en-US" sz="3200" spc="-2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text-transform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uppercase;</a:t>
            </a:r>
          </a:p>
          <a:p>
            <a:pPr marL="1134745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letter-spacing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2.4px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66405-B5AE-41C9-A0E1-E5A846FA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46" y="8234281"/>
            <a:ext cx="4319588" cy="8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8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406400"/>
            <a:ext cx="486537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spc="-40" dirty="0"/>
              <a:t>CONTENT, </a:t>
            </a:r>
            <a:r>
              <a:rPr sz="5000" dirty="0"/>
              <a:t>DESIGN, &amp;</a:t>
            </a:r>
            <a:r>
              <a:rPr sz="5000" spc="-40" dirty="0"/>
              <a:t> </a:t>
            </a:r>
            <a:r>
              <a:rPr sz="5000" dirty="0"/>
              <a:t>CODE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9341191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18700" y="3650066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49024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6859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8200" y="3492561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556061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2619" y="5841819"/>
            <a:ext cx="3036570" cy="29238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Content</a:t>
            </a:r>
            <a:r>
              <a:rPr sz="2500" b="1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M</a:t>
            </a: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ost  </a:t>
            </a:r>
            <a:r>
              <a:rPr sz="2500" dirty="0">
                <a:solidFill>
                  <a:srgbClr val="525252"/>
                </a:solidFill>
                <a:latin typeface="Georgia"/>
                <a:cs typeface="Georgia"/>
              </a:rPr>
              <a:t>important part </a:t>
            </a: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of</a:t>
            </a:r>
            <a:r>
              <a:rPr sz="2500" spc="-10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dirty="0">
                <a:solidFill>
                  <a:srgbClr val="525252"/>
                </a:solidFill>
                <a:latin typeface="Georgia"/>
                <a:cs typeface="Georgia"/>
              </a:rPr>
              <a:t>any </a:t>
            </a: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website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</a:rPr>
              <a:t>HTML</a:t>
            </a:r>
            <a:endParaRPr sz="4600" b="1" dirty="0">
              <a:solidFill>
                <a:srgbClr val="5F5F5F"/>
              </a:solidFill>
              <a:latin typeface="Bebas Neue 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4798" y="5836485"/>
            <a:ext cx="3383279" cy="3415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Design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C</a:t>
            </a:r>
            <a:r>
              <a:rPr sz="2500" dirty="0">
                <a:solidFill>
                  <a:srgbClr val="525252"/>
                </a:solidFill>
                <a:latin typeface="Georgia"/>
                <a:cs typeface="Georgia"/>
              </a:rPr>
              <a:t>ritical </a:t>
            </a: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to</a:t>
            </a:r>
            <a:r>
              <a:rPr sz="2500" spc="-80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the best user</a:t>
            </a:r>
            <a:r>
              <a:rPr sz="2500" spc="-20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experience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</a:rPr>
              <a:t>CSS</a:t>
            </a:r>
          </a:p>
          <a:p>
            <a:pPr marL="226060" marR="5080" indent="-213995" algn="ctr">
              <a:lnSpc>
                <a:spcPct val="126200"/>
              </a:lnSpc>
            </a:pPr>
            <a:endParaRPr sz="25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75954" y="5842391"/>
            <a:ext cx="3441446" cy="290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Code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 dirty="0">
                <a:solidFill>
                  <a:srgbClr val="525252"/>
                </a:solidFill>
                <a:latin typeface="Georgia"/>
                <a:cs typeface="Georgia"/>
              </a:rPr>
              <a:t>B</a:t>
            </a:r>
            <a:r>
              <a:rPr sz="2500" dirty="0">
                <a:solidFill>
                  <a:srgbClr val="525252"/>
                </a:solidFill>
                <a:latin typeface="Georgia"/>
                <a:cs typeface="Georgia"/>
              </a:rPr>
              <a:t>ring</a:t>
            </a:r>
            <a:r>
              <a:rPr lang="en-US" sz="2500" dirty="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 content </a:t>
            </a:r>
            <a:r>
              <a:rPr sz="2500" dirty="0">
                <a:solidFill>
                  <a:srgbClr val="525252"/>
                </a:solidFill>
                <a:latin typeface="Georgia"/>
                <a:cs typeface="Georgia"/>
              </a:rPr>
              <a:t>and </a:t>
            </a: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design to</a:t>
            </a:r>
            <a:r>
              <a:rPr sz="2500" spc="-1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life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 err="1">
                <a:solidFill>
                  <a:srgbClr val="5F5F5F"/>
                </a:solidFill>
                <a:latin typeface="Bebas Neue Bold"/>
              </a:rPr>
              <a:t>Javascript</a:t>
            </a:r>
            <a:endParaRPr lang="en-US" sz="4600" b="1" dirty="0">
              <a:solidFill>
                <a:srgbClr val="5F5F5F"/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font transform</a:t>
            </a:r>
            <a:endParaRPr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75FCD-722F-43CC-81BF-B79F30556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2"/>
          <a:stretch/>
        </p:blipFill>
        <p:spPr>
          <a:xfrm>
            <a:off x="0" y="0"/>
            <a:ext cx="12990443" cy="761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0759B7-3F93-45DE-819C-73519C33DB1C}"/>
              </a:ext>
            </a:extLst>
          </p:cNvPr>
          <p:cNvSpPr/>
          <p:nvPr/>
        </p:nvSpPr>
        <p:spPr>
          <a:xfrm>
            <a:off x="0" y="8534400"/>
            <a:ext cx="13004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rgbClr val="5F5F5F"/>
                </a:solidFill>
                <a:latin typeface="Georgia"/>
              </a:rPr>
              <a:t>From</a:t>
            </a:r>
            <a:r>
              <a:rPr lang="en-US" dirty="0"/>
              <a:t> </a:t>
            </a:r>
            <a:r>
              <a:rPr lang="en-US" sz="3400" dirty="0">
                <a:solidFill>
                  <a:srgbClr val="5F5F5F"/>
                </a:solidFill>
                <a:latin typeface="Georgia"/>
              </a:rPr>
              <a:t> </a:t>
            </a:r>
            <a:r>
              <a:rPr lang="en-US" sz="3400" dirty="0">
                <a:solidFill>
                  <a:srgbClr val="5F5F5F"/>
                </a:solidFill>
                <a:latin typeface="Georgia"/>
                <a:hlinkClick r:id="rId4"/>
              </a:rPr>
              <a:t>moment-zero.com</a:t>
            </a:r>
            <a:endParaRPr lang="en-US" sz="3400" dirty="0">
              <a:solidFill>
                <a:srgbClr val="5F5F5F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23979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218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Colors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410" y="2548066"/>
            <a:ext cx="10892790" cy="6966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sz="2900" spc="-25" dirty="0">
                <a:solidFill>
                  <a:srgbClr val="FF0000"/>
                </a:solidFill>
                <a:latin typeface="Consolas"/>
                <a:cs typeface="Consolas"/>
              </a:rPr>
              <a:t>color: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changes 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</a:t>
            </a:r>
            <a:r>
              <a:rPr sz="29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2900" b="1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5F5F5F"/>
              </a:buClr>
              <a:buFont typeface="Lora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sz="2900" spc="-10" dirty="0">
                <a:solidFill>
                  <a:srgbClr val="FF0000"/>
                </a:solidFill>
                <a:latin typeface="Consolas"/>
                <a:cs typeface="Consolas"/>
              </a:rPr>
              <a:t>background-color:</a:t>
            </a:r>
            <a:r>
              <a:rPr sz="2900" spc="-8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sets the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background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443230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443230" algn="l"/>
                <a:tab pos="443865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be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name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HEX,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RGB,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2900" spc="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887730" lvl="1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Name: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Georgia"/>
              </a:rPr>
              <a:t>white</a:t>
            </a: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82600" lvl="1">
              <a:lnSpc>
                <a:spcPct val="100000"/>
              </a:lnSpc>
              <a:buSzPct val="74137"/>
              <a:tabLst>
                <a:tab pos="887730" algn="l"/>
                <a:tab pos="888365" algn="l"/>
              </a:tabLst>
            </a:pP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887730" lvl="1" indent="-405130"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Hex: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2900" spc="-5" dirty="0" err="1">
                <a:solidFill>
                  <a:srgbClr val="0000FF"/>
                </a:solidFill>
                <a:latin typeface="Consolas"/>
                <a:cs typeface="Consolas"/>
              </a:rPr>
              <a:t>ffffff</a:t>
            </a:r>
            <a:endParaRPr lang="en-US"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5)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0.8)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12636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E0DC3C-BDE6-4FAA-B3C7-512FAF3B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32" y="4876800"/>
            <a:ext cx="5539425" cy="16764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0" y="453479"/>
            <a:ext cx="4775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Color</a:t>
            </a:r>
            <a:r>
              <a:rPr lang="en-US" sz="5000" dirty="0"/>
              <a:t> examples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096010" y="2716932"/>
            <a:ext cx="10435590" cy="7455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 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black; 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fff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background-color: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#000;</a:t>
            </a:r>
          </a:p>
          <a:p>
            <a:pPr marL="1134745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	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Impact, sans-serif;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background-color: 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(0, 0,</a:t>
            </a:r>
            <a:r>
              <a:rPr lang="en-US" sz="28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0);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23691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1D002158-A295-4A4E-A69D-627A51100E0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7100" y="406400"/>
            <a:ext cx="4660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Text-align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698677" y="2150269"/>
            <a:ext cx="11433175" cy="615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You can change the alignment of text using the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text-align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property.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Values: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left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right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justify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163830">
              <a:lnSpc>
                <a:spcPct val="100000"/>
              </a:lnSpc>
            </a:pPr>
            <a:r>
              <a:rPr lang="en-US" sz="31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1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text-align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1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1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69000" y="2438400"/>
            <a:ext cx="7533563" cy="6174613"/>
            <a:chOff x="6825552" y="3451192"/>
            <a:chExt cx="6001448" cy="4930808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1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7420"/>
          <a:stretch/>
        </p:blipFill>
        <p:spPr>
          <a:xfrm>
            <a:off x="7763998" y="4317761"/>
            <a:ext cx="3925276" cy="18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89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states</a:t>
            </a:r>
            <a:r>
              <a:rPr lang="en-US" sz="5000" dirty="0"/>
              <a:t> in CSS</a:t>
            </a:r>
            <a:endParaRPr sz="5000" dirty="0"/>
          </a:p>
        </p:txBody>
      </p:sp>
      <p:sp>
        <p:nvSpPr>
          <p:cNvPr id="16" name="object 3"/>
          <p:cNvSpPr txBox="1"/>
          <p:nvPr/>
        </p:nvSpPr>
        <p:spPr>
          <a:xfrm>
            <a:off x="558800" y="2704968"/>
            <a:ext cx="11566939" cy="63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CSS also allows you to apply styles based on 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state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of an element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Being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hovered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over with a mouse 	</a:t>
            </a: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Gaining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focus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via tabbing or clicking</a:t>
            </a: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This is known as a CSS pseudo-class (because it doesn’t really exist)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Whenever you see a 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:</a:t>
            </a:r>
            <a:r>
              <a:rPr lang="pt-BR" sz="1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in a selector, that style will only apply to elements that are in that state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20C7DD4-97AA-4F56-BEA0-6366FCDF7B6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C265AD6-06EF-482A-80AF-73E84C3C7667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states in CSS</a:t>
            </a:r>
          </a:p>
        </p:txBody>
      </p:sp>
    </p:spTree>
    <p:extLst>
      <p:ext uri="{BB962C8B-B14F-4D97-AF65-F5344CB8AC3E}">
        <p14:creationId xmlns:p14="http://schemas.microsoft.com/office/powerpoint/2010/main" val="7776521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05C5208-EEAB-48E1-B745-C6C40594053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Pseudo ex-</a:t>
            </a:r>
            <a:r>
              <a:rPr lang="en-US" sz="5000" dirty="0" err="1"/>
              <a:t>psample</a:t>
            </a:r>
            <a:endParaRPr sz="5000" dirty="0"/>
          </a:p>
        </p:txBody>
      </p:sp>
      <p:sp>
        <p:nvSpPr>
          <p:cNvPr id="4" name="Rectangle 3"/>
          <p:cNvSpPr/>
          <p:nvPr/>
        </p:nvSpPr>
        <p:spPr>
          <a:xfrm>
            <a:off x="635001" y="2362200"/>
            <a:ext cx="1158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3600" dirty="0">
              <a:latin typeface="Consolas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DAC16-9700-4DF5-813E-7E0651194AB3}"/>
              </a:ext>
            </a:extLst>
          </p:cNvPr>
          <p:cNvSpPr/>
          <p:nvPr/>
        </p:nvSpPr>
        <p:spPr>
          <a:xfrm>
            <a:off x="1778000" y="3595104"/>
            <a:ext cx="1043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p:hover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spc="-2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: #999; }</a:t>
            </a:r>
          </a:p>
          <a:p>
            <a:endParaRPr lang="en-US" sz="3600" kern="0" dirty="0">
              <a:solidFill>
                <a:srgbClr val="7F007F"/>
              </a:solidFill>
              <a:latin typeface="Consolas"/>
              <a:cs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801EE-A22E-436E-8F95-0547E1F7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4944520"/>
            <a:ext cx="6944592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07D6D-EDEA-41C6-BDB6-1A64FEF5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63" y="5888182"/>
            <a:ext cx="6754090" cy="969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CD53F-B37A-43CF-8295-2B4C4FB41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394" y="6373091"/>
            <a:ext cx="309864" cy="437971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B0FABD25-4ABE-4704-8C35-D5893166CE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FFDD6CA-7379-4843-9615-520ADD3F9DDB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pseudo ex-</a:t>
            </a:r>
            <a:r>
              <a:rPr lang="en-US" sz="5000" kern="0" dirty="0" err="1"/>
              <a:t>psample</a:t>
            </a:r>
            <a:endParaRPr lang="en-US" sz="5000" kern="0" dirty="0"/>
          </a:p>
        </p:txBody>
      </p:sp>
    </p:spTree>
    <p:extLst>
      <p:ext uri="{BB962C8B-B14F-4D97-AF65-F5344CB8AC3E}">
        <p14:creationId xmlns:p14="http://schemas.microsoft.com/office/powerpoint/2010/main" val="35093308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link </a:t>
            </a:r>
            <a:r>
              <a:rPr sz="5000" dirty="0"/>
              <a:t>states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FEB4A7-9254-4C57-BB82-BDAD6C9CE66D}"/>
              </a:ext>
            </a:extLst>
          </p:cNvPr>
          <p:cNvGrpSpPr/>
          <p:nvPr/>
        </p:nvGrpSpPr>
        <p:grpSpPr>
          <a:xfrm>
            <a:off x="863600" y="5921200"/>
            <a:ext cx="11506200" cy="3222800"/>
            <a:chOff x="324350" y="3923903"/>
            <a:chExt cx="13112250" cy="4004732"/>
          </a:xfrm>
        </p:grpSpPr>
        <p:pic>
          <p:nvPicPr>
            <p:cNvPr id="6" name="link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4350" y="4191000"/>
              <a:ext cx="2692400" cy="2692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8223265307_fe44dacbd5_o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65085" y="3923903"/>
              <a:ext cx="2463800" cy="278409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hovercraf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621261" y="4063935"/>
              <a:ext cx="2813215" cy="2120901"/>
            </a:xfrm>
            <a:prstGeom prst="rect">
              <a:avLst/>
            </a:prstGeom>
            <a:ln w="12700">
              <a:miter lim="400000"/>
            </a:ln>
            <a:effectLst>
              <a:outerShdw blurRad="127000" dist="635000" dir="4080000" rotWithShape="0">
                <a:srgbClr val="000000">
                  <a:alpha val="22000"/>
                </a:srgbClr>
              </a:outerShdw>
            </a:effectLst>
          </p:spPr>
        </p:pic>
        <p:pic>
          <p:nvPicPr>
            <p:cNvPr id="9" name="click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926852" y="3923903"/>
              <a:ext cx="3509748" cy="3644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Rectangle 9"/>
            <p:cNvSpPr/>
            <p:nvPr/>
          </p:nvSpPr>
          <p:spPr>
            <a:xfrm>
              <a:off x="789860" y="7278469"/>
              <a:ext cx="1902540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  <a:cs typeface="Consolas"/>
                </a:rPr>
                <a:t>a:link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2948" y="7278469"/>
              <a:ext cx="2544652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a:visited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35800" y="7278469"/>
              <a:ext cx="2169001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a:hover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55200" y="7278469"/>
              <a:ext cx="2290548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a:active</a:t>
              </a:r>
            </a:p>
          </p:txBody>
        </p:sp>
      </p:grpSp>
      <p:sp>
        <p:nvSpPr>
          <p:cNvPr id="16" name="object 3"/>
          <p:cNvSpPr txBox="1"/>
          <p:nvPr/>
        </p:nvSpPr>
        <p:spPr>
          <a:xfrm>
            <a:off x="1170996" y="2450132"/>
            <a:ext cx="10900530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Links have two additional states 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:visited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once the user has viewed the page that is being linked to</a:t>
            </a: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:link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to unvisited pages</a:t>
            </a:r>
            <a:endParaRPr sz="2900" dirty="0">
              <a:latin typeface="Georgia"/>
              <a:cs typeface="Georgia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DA047225-349E-45BD-B69F-3AD456E1B35B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BBC3CC49-3E12-4C92-9569-E0A61CB806C3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link states</a:t>
            </a:r>
          </a:p>
        </p:txBody>
      </p:sp>
    </p:spTree>
    <p:extLst>
      <p:ext uri="{BB962C8B-B14F-4D97-AF65-F5344CB8AC3E}">
        <p14:creationId xmlns:p14="http://schemas.microsoft.com/office/powerpoint/2010/main" val="29238629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four link</a:t>
            </a:r>
            <a:r>
              <a:rPr sz="5000" spc="-100" dirty="0"/>
              <a:t> </a:t>
            </a:r>
            <a:r>
              <a:rPr sz="5000" dirty="0"/>
              <a:t>states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000" y="2362200"/>
            <a:ext cx="8756243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blue;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a:visited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gray;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a:hover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purple;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a:active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yellow;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Let’s inspect 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  <a:hlinkClick r:id="rId2"/>
              </a:rPr>
              <a:t>live demo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 of how this looks</a:t>
            </a:r>
            <a:endParaRPr lang="pt-BR" sz="3600" dirty="0">
              <a:latin typeface="Consolas"/>
              <a:cs typeface="Consola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FCE1278-8866-4173-AC09-8EDBA9A9F43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789A2A7-F31A-4B47-B75D-C99E9E78CB7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link states</a:t>
            </a:r>
          </a:p>
        </p:txBody>
      </p:sp>
    </p:spTree>
    <p:extLst>
      <p:ext uri="{BB962C8B-B14F-4D97-AF65-F5344CB8AC3E}">
        <p14:creationId xmlns:p14="http://schemas.microsoft.com/office/powerpoint/2010/main" val="2220494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1808013-EFCA-45BB-A21D-5F9EFA0C0A32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035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DC20E84-5C41-47C4-9F91-242FF29C7637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5375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60095"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section in the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on your page</a:t>
            </a: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760095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endParaRPr lang="en-US" sz="3600" dirty="0">
              <a:latin typeface="Consolas"/>
              <a:cs typeface="Consolas"/>
            </a:endParaRPr>
          </a:p>
          <a:p>
            <a:pPr marL="12700" marR="760095">
              <a:lnSpc>
                <a:spcPct val="100000"/>
              </a:lnSpc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M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ake some style changes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using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lang="en-US" sz="3300" dirty="0">
              <a:latin typeface="Georgia"/>
              <a:cs typeface="Georgia"/>
            </a:endParaRP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Consider changing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font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color,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font family, font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size,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text alignment,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 background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color</a:t>
            </a: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Make something change when hovered</a:t>
            </a:r>
          </a:p>
          <a:p>
            <a:pPr marL="1344295" marR="5080" indent="-617855">
              <a:lnSpc>
                <a:spcPct val="100000"/>
              </a:lnSpc>
              <a:spcBef>
                <a:spcPts val="2000"/>
              </a:spcBef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5941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Practice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164264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1700" y="406400"/>
            <a:ext cx="175006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CONTENT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5234775" y="535495"/>
            <a:ext cx="550697" cy="565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54008" y="5116713"/>
            <a:ext cx="1803400" cy="2036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9580" indent="-436880">
              <a:lnSpc>
                <a:spcPct val="100000"/>
              </a:lnSpc>
              <a:buSzPct val="74242"/>
              <a:buFont typeface="Lora"/>
              <a:buChar char="•"/>
              <a:tabLst>
                <a:tab pos="448945" algn="l"/>
                <a:tab pos="450215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Images</a:t>
            </a:r>
            <a:endParaRPr sz="3300" dirty="0">
              <a:latin typeface="Georgia"/>
              <a:cs typeface="Georgia"/>
            </a:endParaRPr>
          </a:p>
          <a:p>
            <a:pPr marL="449580" indent="-436880">
              <a:lnSpc>
                <a:spcPct val="100000"/>
              </a:lnSpc>
              <a:spcBef>
                <a:spcPts val="2040"/>
              </a:spcBef>
              <a:buSzPct val="74242"/>
              <a:buFont typeface="Lora"/>
              <a:buChar char="•"/>
              <a:tabLst>
                <a:tab pos="448945" algn="l"/>
                <a:tab pos="450215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Videos</a:t>
            </a:r>
            <a:endParaRPr sz="3300" dirty="0">
              <a:latin typeface="Georgia"/>
              <a:cs typeface="Georgia"/>
            </a:endParaRPr>
          </a:p>
          <a:p>
            <a:pPr marL="449580" indent="-436880">
              <a:lnSpc>
                <a:spcPct val="100000"/>
              </a:lnSpc>
              <a:spcBef>
                <a:spcPts val="2040"/>
              </a:spcBef>
              <a:buSzPct val="74242"/>
              <a:buFont typeface="Lora"/>
              <a:buChar char="•"/>
              <a:tabLst>
                <a:tab pos="448945" algn="l"/>
                <a:tab pos="450215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Audio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4500" y="4088940"/>
            <a:ext cx="20955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ct val="1000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TEXT</a:t>
            </a:r>
            <a:endParaRPr sz="4600" dirty="0">
              <a:latin typeface="Bebas Neue Bold"/>
              <a:cs typeface="Bebas Neue Bold"/>
            </a:endParaRPr>
          </a:p>
          <a:p>
            <a:pPr marL="440690" indent="-427990">
              <a:lnSpc>
                <a:spcPct val="100000"/>
              </a:lnSpc>
              <a:spcBef>
                <a:spcPts val="2545"/>
              </a:spcBef>
              <a:buSzPct val="74242"/>
              <a:buFont typeface="Lora"/>
              <a:buChar char="•"/>
              <a:tabLst>
                <a:tab pos="440690" algn="l"/>
                <a:tab pos="441325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Articles</a:t>
            </a:r>
            <a:endParaRPr sz="3300" dirty="0">
              <a:latin typeface="Georgia"/>
              <a:cs typeface="Georgia"/>
            </a:endParaRPr>
          </a:p>
          <a:p>
            <a:pPr marL="440690" indent="-427990">
              <a:lnSpc>
                <a:spcPct val="100000"/>
              </a:lnSpc>
              <a:spcBef>
                <a:spcPts val="2035"/>
              </a:spcBef>
              <a:buSzPct val="74242"/>
              <a:buFont typeface="Lora"/>
              <a:buChar char="•"/>
              <a:tabLst>
                <a:tab pos="440690" algn="l"/>
                <a:tab pos="441325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Links</a:t>
            </a:r>
            <a:endParaRPr sz="3300" dirty="0">
              <a:latin typeface="Georgia"/>
              <a:cs typeface="Georgia"/>
            </a:endParaRPr>
          </a:p>
          <a:p>
            <a:pPr marL="440690" indent="-427990">
              <a:lnSpc>
                <a:spcPct val="100000"/>
              </a:lnSpc>
              <a:spcBef>
                <a:spcPts val="2035"/>
              </a:spcBef>
              <a:buSzPct val="74242"/>
              <a:buFont typeface="Lora"/>
              <a:buChar char="•"/>
              <a:tabLst>
                <a:tab pos="440690" algn="l"/>
                <a:tab pos="441325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Lists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35352" y="4092039"/>
            <a:ext cx="1143635" cy="701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MEDIA</a:t>
            </a:r>
            <a:endParaRPr sz="4600" dirty="0">
              <a:latin typeface="Bebas Neue Bold"/>
              <a:cs typeface="Bebas Neue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88867" y="2590800"/>
            <a:ext cx="691752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00" spc="20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4300" dirty="0">
                <a:solidFill>
                  <a:srgbClr val="5F5F5F"/>
                </a:solidFill>
                <a:latin typeface="Georgia"/>
                <a:cs typeface="Georgia"/>
              </a:rPr>
              <a:t>am I</a:t>
            </a:r>
            <a:r>
              <a:rPr sz="4300" spc="-1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300" dirty="0">
                <a:solidFill>
                  <a:srgbClr val="5F5F5F"/>
                </a:solidFill>
                <a:latin typeface="Georgia"/>
                <a:cs typeface="Georgia"/>
              </a:rPr>
              <a:t>presenting?</a:t>
            </a:r>
            <a:endParaRPr sz="4300" dirty="0">
              <a:latin typeface="Georgia"/>
              <a:cs typeface="Georgi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3600" y="2133600"/>
            <a:ext cx="2306955" cy="2306955"/>
            <a:chOff x="863600" y="2133600"/>
            <a:chExt cx="2306955" cy="2306955"/>
          </a:xfrm>
        </p:grpSpPr>
        <p:sp>
          <p:nvSpPr>
            <p:cNvPr id="10" name="object 7"/>
            <p:cNvSpPr/>
            <p:nvPr/>
          </p:nvSpPr>
          <p:spPr>
            <a:xfrm>
              <a:off x="863600" y="2133600"/>
              <a:ext cx="2306955" cy="2306955"/>
            </a:xfrm>
            <a:custGeom>
              <a:avLst/>
              <a:gdLst/>
              <a:ahLst/>
              <a:cxnLst/>
              <a:rect l="l" t="t" r="r" b="b"/>
              <a:pathLst>
                <a:path w="2306954" h="2306954">
                  <a:moveTo>
                    <a:pt x="1176081" y="0"/>
                  </a:moveTo>
                  <a:lnTo>
                    <a:pt x="1130663" y="0"/>
                  </a:lnTo>
                  <a:lnTo>
                    <a:pt x="1085274" y="1777"/>
                  </a:lnTo>
                  <a:lnTo>
                    <a:pt x="1039970" y="5331"/>
                  </a:lnTo>
                  <a:lnTo>
                    <a:pt x="994807" y="10662"/>
                  </a:lnTo>
                  <a:lnTo>
                    <a:pt x="949842" y="17771"/>
                  </a:lnTo>
                  <a:lnTo>
                    <a:pt x="905132" y="26657"/>
                  </a:lnTo>
                  <a:lnTo>
                    <a:pt x="860734" y="37320"/>
                  </a:lnTo>
                  <a:lnTo>
                    <a:pt x="816703" y="49760"/>
                  </a:lnTo>
                  <a:lnTo>
                    <a:pt x="773097" y="63977"/>
                  </a:lnTo>
                  <a:lnTo>
                    <a:pt x="729973" y="79971"/>
                  </a:lnTo>
                  <a:lnTo>
                    <a:pt x="687386" y="97743"/>
                  </a:lnTo>
                  <a:lnTo>
                    <a:pt x="645394" y="117291"/>
                  </a:lnTo>
                  <a:lnTo>
                    <a:pt x="604054" y="138617"/>
                  </a:lnTo>
                  <a:lnTo>
                    <a:pt x="563421" y="161720"/>
                  </a:lnTo>
                  <a:lnTo>
                    <a:pt x="523552" y="186600"/>
                  </a:lnTo>
                  <a:lnTo>
                    <a:pt x="484505" y="213257"/>
                  </a:lnTo>
                  <a:lnTo>
                    <a:pt x="446335" y="241692"/>
                  </a:lnTo>
                  <a:lnTo>
                    <a:pt x="409099" y="271903"/>
                  </a:lnTo>
                  <a:lnTo>
                    <a:pt x="372855" y="303892"/>
                  </a:lnTo>
                  <a:lnTo>
                    <a:pt x="337658" y="337658"/>
                  </a:lnTo>
                  <a:lnTo>
                    <a:pt x="303892" y="372855"/>
                  </a:lnTo>
                  <a:lnTo>
                    <a:pt x="271903" y="409099"/>
                  </a:lnTo>
                  <a:lnTo>
                    <a:pt x="241692" y="446335"/>
                  </a:lnTo>
                  <a:lnTo>
                    <a:pt x="213257" y="484505"/>
                  </a:lnTo>
                  <a:lnTo>
                    <a:pt x="186600" y="523552"/>
                  </a:lnTo>
                  <a:lnTo>
                    <a:pt x="161720" y="563421"/>
                  </a:lnTo>
                  <a:lnTo>
                    <a:pt x="138617" y="604054"/>
                  </a:lnTo>
                  <a:lnTo>
                    <a:pt x="117291" y="645394"/>
                  </a:lnTo>
                  <a:lnTo>
                    <a:pt x="97743" y="687386"/>
                  </a:lnTo>
                  <a:lnTo>
                    <a:pt x="79971" y="729973"/>
                  </a:lnTo>
                  <a:lnTo>
                    <a:pt x="63977" y="773097"/>
                  </a:lnTo>
                  <a:lnTo>
                    <a:pt x="49760" y="816703"/>
                  </a:lnTo>
                  <a:lnTo>
                    <a:pt x="37320" y="860734"/>
                  </a:lnTo>
                  <a:lnTo>
                    <a:pt x="26657" y="905132"/>
                  </a:lnTo>
                  <a:lnTo>
                    <a:pt x="17771" y="949842"/>
                  </a:lnTo>
                  <a:lnTo>
                    <a:pt x="10662" y="994807"/>
                  </a:lnTo>
                  <a:lnTo>
                    <a:pt x="5331" y="1039970"/>
                  </a:lnTo>
                  <a:lnTo>
                    <a:pt x="1777" y="1085274"/>
                  </a:lnTo>
                  <a:lnTo>
                    <a:pt x="0" y="1130663"/>
                  </a:lnTo>
                  <a:lnTo>
                    <a:pt x="0" y="1176081"/>
                  </a:lnTo>
                  <a:lnTo>
                    <a:pt x="1777" y="1221471"/>
                  </a:lnTo>
                  <a:lnTo>
                    <a:pt x="5331" y="1266775"/>
                  </a:lnTo>
                  <a:lnTo>
                    <a:pt x="10662" y="1311938"/>
                  </a:lnTo>
                  <a:lnTo>
                    <a:pt x="17771" y="1356903"/>
                  </a:lnTo>
                  <a:lnTo>
                    <a:pt x="26657" y="1401613"/>
                  </a:lnTo>
                  <a:lnTo>
                    <a:pt x="37320" y="1446011"/>
                  </a:lnTo>
                  <a:lnTo>
                    <a:pt x="49760" y="1490042"/>
                  </a:lnTo>
                  <a:lnTo>
                    <a:pt x="63977" y="1533647"/>
                  </a:lnTo>
                  <a:lnTo>
                    <a:pt x="79971" y="1576772"/>
                  </a:lnTo>
                  <a:lnTo>
                    <a:pt x="97743" y="1619358"/>
                  </a:lnTo>
                  <a:lnTo>
                    <a:pt x="117291" y="1661350"/>
                  </a:lnTo>
                  <a:lnTo>
                    <a:pt x="138617" y="1702691"/>
                  </a:lnTo>
                  <a:lnTo>
                    <a:pt x="161720" y="1743324"/>
                  </a:lnTo>
                  <a:lnTo>
                    <a:pt x="186600" y="1783193"/>
                  </a:lnTo>
                  <a:lnTo>
                    <a:pt x="213257" y="1822240"/>
                  </a:lnTo>
                  <a:lnTo>
                    <a:pt x="241692" y="1860410"/>
                  </a:lnTo>
                  <a:lnTo>
                    <a:pt x="271903" y="1897645"/>
                  </a:lnTo>
                  <a:lnTo>
                    <a:pt x="303892" y="1933890"/>
                  </a:lnTo>
                  <a:lnTo>
                    <a:pt x="337658" y="1969087"/>
                  </a:lnTo>
                  <a:lnTo>
                    <a:pt x="372855" y="2002853"/>
                  </a:lnTo>
                  <a:lnTo>
                    <a:pt x="409099" y="2034841"/>
                  </a:lnTo>
                  <a:lnTo>
                    <a:pt x="446335" y="2065053"/>
                  </a:lnTo>
                  <a:lnTo>
                    <a:pt x="484505" y="2093487"/>
                  </a:lnTo>
                  <a:lnTo>
                    <a:pt x="523552" y="2120145"/>
                  </a:lnTo>
                  <a:lnTo>
                    <a:pt x="563421" y="2145025"/>
                  </a:lnTo>
                  <a:lnTo>
                    <a:pt x="604054" y="2168128"/>
                  </a:lnTo>
                  <a:lnTo>
                    <a:pt x="645394" y="2189453"/>
                  </a:lnTo>
                  <a:lnTo>
                    <a:pt x="687386" y="2209002"/>
                  </a:lnTo>
                  <a:lnTo>
                    <a:pt x="729973" y="2226773"/>
                  </a:lnTo>
                  <a:lnTo>
                    <a:pt x="773097" y="2242768"/>
                  </a:lnTo>
                  <a:lnTo>
                    <a:pt x="816703" y="2256985"/>
                  </a:lnTo>
                  <a:lnTo>
                    <a:pt x="860734" y="2269425"/>
                  </a:lnTo>
                  <a:lnTo>
                    <a:pt x="905132" y="2280088"/>
                  </a:lnTo>
                  <a:lnTo>
                    <a:pt x="949842" y="2288974"/>
                  </a:lnTo>
                  <a:lnTo>
                    <a:pt x="994807" y="2296082"/>
                  </a:lnTo>
                  <a:lnTo>
                    <a:pt x="1039970" y="2301414"/>
                  </a:lnTo>
                  <a:lnTo>
                    <a:pt x="1085274" y="2304968"/>
                  </a:lnTo>
                  <a:lnTo>
                    <a:pt x="1130663" y="2306745"/>
                  </a:lnTo>
                  <a:lnTo>
                    <a:pt x="1176081" y="2306745"/>
                  </a:lnTo>
                  <a:lnTo>
                    <a:pt x="1221471" y="2304968"/>
                  </a:lnTo>
                  <a:lnTo>
                    <a:pt x="1266775" y="2301414"/>
                  </a:lnTo>
                  <a:lnTo>
                    <a:pt x="1311938" y="2296082"/>
                  </a:lnTo>
                  <a:lnTo>
                    <a:pt x="1356903" y="2288974"/>
                  </a:lnTo>
                  <a:lnTo>
                    <a:pt x="1401613" y="2280088"/>
                  </a:lnTo>
                  <a:lnTo>
                    <a:pt x="1446011" y="2269425"/>
                  </a:lnTo>
                  <a:lnTo>
                    <a:pt x="1490042" y="2256985"/>
                  </a:lnTo>
                  <a:lnTo>
                    <a:pt x="1533647" y="2242768"/>
                  </a:lnTo>
                  <a:lnTo>
                    <a:pt x="1576772" y="2226773"/>
                  </a:lnTo>
                  <a:lnTo>
                    <a:pt x="1619358" y="2209002"/>
                  </a:lnTo>
                  <a:lnTo>
                    <a:pt x="1661350" y="2189453"/>
                  </a:lnTo>
                  <a:lnTo>
                    <a:pt x="1702691" y="2168128"/>
                  </a:lnTo>
                  <a:lnTo>
                    <a:pt x="1743324" y="2145025"/>
                  </a:lnTo>
                  <a:lnTo>
                    <a:pt x="1783193" y="2120145"/>
                  </a:lnTo>
                  <a:lnTo>
                    <a:pt x="1822240" y="2093487"/>
                  </a:lnTo>
                  <a:lnTo>
                    <a:pt x="1860410" y="2065053"/>
                  </a:lnTo>
                  <a:lnTo>
                    <a:pt x="1897645" y="2034841"/>
                  </a:lnTo>
                  <a:lnTo>
                    <a:pt x="1933890" y="2002853"/>
                  </a:lnTo>
                  <a:lnTo>
                    <a:pt x="1969087" y="1969087"/>
                  </a:lnTo>
                  <a:lnTo>
                    <a:pt x="2002853" y="1933890"/>
                  </a:lnTo>
                  <a:lnTo>
                    <a:pt x="2034841" y="1897645"/>
                  </a:lnTo>
                  <a:lnTo>
                    <a:pt x="2065053" y="1860410"/>
                  </a:lnTo>
                  <a:lnTo>
                    <a:pt x="2093487" y="1822240"/>
                  </a:lnTo>
                  <a:lnTo>
                    <a:pt x="2120145" y="1783193"/>
                  </a:lnTo>
                  <a:lnTo>
                    <a:pt x="2145025" y="1743324"/>
                  </a:lnTo>
                  <a:lnTo>
                    <a:pt x="2168128" y="1702691"/>
                  </a:lnTo>
                  <a:lnTo>
                    <a:pt x="2189453" y="1661350"/>
                  </a:lnTo>
                  <a:lnTo>
                    <a:pt x="2209002" y="1619358"/>
                  </a:lnTo>
                  <a:lnTo>
                    <a:pt x="2226773" y="1576772"/>
                  </a:lnTo>
                  <a:lnTo>
                    <a:pt x="2242768" y="1533647"/>
                  </a:lnTo>
                  <a:lnTo>
                    <a:pt x="2256985" y="1490042"/>
                  </a:lnTo>
                  <a:lnTo>
                    <a:pt x="2269425" y="1446011"/>
                  </a:lnTo>
                  <a:lnTo>
                    <a:pt x="2280088" y="1401613"/>
                  </a:lnTo>
                  <a:lnTo>
                    <a:pt x="2288974" y="1356903"/>
                  </a:lnTo>
                  <a:lnTo>
                    <a:pt x="2296082" y="1311938"/>
                  </a:lnTo>
                  <a:lnTo>
                    <a:pt x="2301414" y="1266775"/>
                  </a:lnTo>
                  <a:lnTo>
                    <a:pt x="2304968" y="1221471"/>
                  </a:lnTo>
                  <a:lnTo>
                    <a:pt x="2306745" y="1176081"/>
                  </a:lnTo>
                  <a:lnTo>
                    <a:pt x="2306745" y="1130663"/>
                  </a:lnTo>
                  <a:lnTo>
                    <a:pt x="2304968" y="1085274"/>
                  </a:lnTo>
                  <a:lnTo>
                    <a:pt x="2301414" y="1039970"/>
                  </a:lnTo>
                  <a:lnTo>
                    <a:pt x="2296082" y="994807"/>
                  </a:lnTo>
                  <a:lnTo>
                    <a:pt x="2288974" y="949842"/>
                  </a:lnTo>
                  <a:lnTo>
                    <a:pt x="2280088" y="905132"/>
                  </a:lnTo>
                  <a:lnTo>
                    <a:pt x="2269425" y="860734"/>
                  </a:lnTo>
                  <a:lnTo>
                    <a:pt x="2256985" y="816703"/>
                  </a:lnTo>
                  <a:lnTo>
                    <a:pt x="2242768" y="773097"/>
                  </a:lnTo>
                  <a:lnTo>
                    <a:pt x="2226773" y="729973"/>
                  </a:lnTo>
                  <a:lnTo>
                    <a:pt x="2209002" y="687386"/>
                  </a:lnTo>
                  <a:lnTo>
                    <a:pt x="2189453" y="645394"/>
                  </a:lnTo>
                  <a:lnTo>
                    <a:pt x="2168128" y="604054"/>
                  </a:lnTo>
                  <a:lnTo>
                    <a:pt x="2145025" y="563421"/>
                  </a:lnTo>
                  <a:lnTo>
                    <a:pt x="2120145" y="523552"/>
                  </a:lnTo>
                  <a:lnTo>
                    <a:pt x="2093487" y="484505"/>
                  </a:lnTo>
                  <a:lnTo>
                    <a:pt x="2065053" y="446335"/>
                  </a:lnTo>
                  <a:lnTo>
                    <a:pt x="2034841" y="409099"/>
                  </a:lnTo>
                  <a:lnTo>
                    <a:pt x="2002853" y="372855"/>
                  </a:lnTo>
                  <a:lnTo>
                    <a:pt x="1969087" y="337658"/>
                  </a:lnTo>
                  <a:lnTo>
                    <a:pt x="1933890" y="303892"/>
                  </a:lnTo>
                  <a:lnTo>
                    <a:pt x="1897645" y="271903"/>
                  </a:lnTo>
                  <a:lnTo>
                    <a:pt x="1860410" y="241692"/>
                  </a:lnTo>
                  <a:lnTo>
                    <a:pt x="1822240" y="213257"/>
                  </a:lnTo>
                  <a:lnTo>
                    <a:pt x="1783193" y="186600"/>
                  </a:lnTo>
                  <a:lnTo>
                    <a:pt x="1743324" y="161720"/>
                  </a:lnTo>
                  <a:lnTo>
                    <a:pt x="1702691" y="138617"/>
                  </a:lnTo>
                  <a:lnTo>
                    <a:pt x="1661350" y="117291"/>
                  </a:lnTo>
                  <a:lnTo>
                    <a:pt x="1619358" y="97743"/>
                  </a:lnTo>
                  <a:lnTo>
                    <a:pt x="1576772" y="79971"/>
                  </a:lnTo>
                  <a:lnTo>
                    <a:pt x="1533647" y="63977"/>
                  </a:lnTo>
                  <a:lnTo>
                    <a:pt x="1490042" y="49760"/>
                  </a:lnTo>
                  <a:lnTo>
                    <a:pt x="1446011" y="37320"/>
                  </a:lnTo>
                  <a:lnTo>
                    <a:pt x="1401613" y="26657"/>
                  </a:lnTo>
                  <a:lnTo>
                    <a:pt x="1356903" y="17771"/>
                  </a:lnTo>
                  <a:lnTo>
                    <a:pt x="1311938" y="10662"/>
                  </a:lnTo>
                  <a:lnTo>
                    <a:pt x="1266775" y="5331"/>
                  </a:lnTo>
                  <a:lnTo>
                    <a:pt x="1221471" y="1777"/>
                  </a:lnTo>
                  <a:lnTo>
                    <a:pt x="1176081" y="0"/>
                  </a:lnTo>
                  <a:close/>
                </a:path>
              </a:pathLst>
            </a:custGeom>
            <a:solidFill>
              <a:srgbClr val="2090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/>
            <p:cNvSpPr/>
            <p:nvPr/>
          </p:nvSpPr>
          <p:spPr>
            <a:xfrm>
              <a:off x="1526041" y="2794061"/>
              <a:ext cx="977900" cy="990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FDEA383-66F0-4E29-8A6D-11222A50D1B8}"/>
              </a:ext>
            </a:extLst>
          </p:cNvPr>
          <p:cNvSpPr/>
          <p:nvPr/>
        </p:nvSpPr>
        <p:spPr>
          <a:xfrm>
            <a:off x="3588867" y="8263308"/>
            <a:ext cx="8010526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300" spc="-5" dirty="0">
                <a:solidFill>
                  <a:srgbClr val="5F5F5F"/>
                </a:solidFill>
                <a:latin typeface="Georgia"/>
              </a:rPr>
              <a:t>Content is  entered using HTML</a:t>
            </a:r>
            <a:endParaRPr lang="en-US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6921" y="2743200"/>
            <a:ext cx="9430957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For most of the class, we will be updating the same website.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 make sure the site you made today is something you will be interested in working on for the next few weeks! 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If not, start a new project using what you learned today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8885926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67243" y="2133600"/>
            <a:ext cx="8386445" cy="7432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864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113728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Next time you see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cool website,  inspect how they did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508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questions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during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 week,  feel free to email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me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at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beckjohnson@gmail.com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6-7 of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HTML and CSS: Design and</a:t>
            </a:r>
            <a:r>
              <a:rPr sz="3600" i="1" spc="-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i="1" spc="-5" dirty="0">
                <a:solidFill>
                  <a:srgbClr val="5F5F5F"/>
                </a:solidFill>
                <a:latin typeface="Georgia"/>
                <a:cs typeface="Georgia"/>
              </a:rPr>
              <a:t>Build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“HOMEWORK”</a:t>
            </a:r>
            <a:endParaRPr sz="5000"/>
          </a:p>
        </p:txBody>
      </p:sp>
      <p:sp>
        <p:nvSpPr>
          <p:cNvPr id="5" name="object 5"/>
          <p:cNvSpPr/>
          <p:nvPr/>
        </p:nvSpPr>
        <p:spPr>
          <a:xfrm>
            <a:off x="10777808" y="6834533"/>
            <a:ext cx="1504927" cy="1896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8802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48739</TotalTime>
  <Words>2970</Words>
  <Application>Microsoft Office PowerPoint</Application>
  <PresentationFormat>Custom</PresentationFormat>
  <Paragraphs>632</Paragraphs>
  <Slides>91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3" baseType="lpstr">
      <vt:lpstr>Arial</vt:lpstr>
      <vt:lpstr>Bebas Neue Bold</vt:lpstr>
      <vt:lpstr>Calibri</vt:lpstr>
      <vt:lpstr>Consolas</vt:lpstr>
      <vt:lpstr>Courier New</vt:lpstr>
      <vt:lpstr>Georgia</vt:lpstr>
      <vt:lpstr>Harrington</vt:lpstr>
      <vt:lpstr>Lora</vt:lpstr>
      <vt:lpstr>Symbol</vt:lpstr>
      <vt:lpstr>Times New Roman</vt:lpstr>
      <vt:lpstr>Vivaldi</vt:lpstr>
      <vt:lpstr>Office Theme</vt:lpstr>
      <vt:lpstr>PowerPoint Presentation</vt:lpstr>
      <vt:lpstr>Introductions</vt:lpstr>
      <vt:lpstr>CLASS SCHEDULE</vt:lpstr>
      <vt:lpstr>course OVERVIEW</vt:lpstr>
      <vt:lpstr>today</vt:lpstr>
      <vt:lpstr>ODDS &amp; ENDS</vt:lpstr>
      <vt:lpstr>PowerPoint Presentation</vt:lpstr>
      <vt:lpstr>CONTENT, DESIGN, &amp; CODE</vt:lpstr>
      <vt:lpstr>CONTENT</vt:lpstr>
      <vt:lpstr>DESIGN</vt:lpstr>
      <vt:lpstr>PowerPoint Presentation</vt:lpstr>
      <vt:lpstr>HTML EDITORS</vt:lpstr>
      <vt:lpstr>PRACTICE, STUDY, PRACTICE</vt:lpstr>
      <vt:lpstr>DEVELOPER TOOLS</vt:lpstr>
      <vt:lpstr>PowerPoint Presentation</vt:lpstr>
      <vt:lpstr>DEVELOPER TOOLS</vt:lpstr>
      <vt:lpstr>WEB BROWSERS</vt:lpstr>
      <vt:lpstr>&lt;html&gt;</vt:lpstr>
      <vt:lpstr>HTML is for content</vt:lpstr>
      <vt:lpstr>HTML is for content</vt:lpstr>
      <vt:lpstr>HTML DOCUMENT</vt:lpstr>
      <vt:lpstr>HTML Elements</vt:lpstr>
      <vt:lpstr>HTML Elements</vt:lpstr>
      <vt:lpstr>HTML RULES</vt:lpstr>
      <vt:lpstr>DOCTYPE</vt:lpstr>
      <vt:lpstr>DOCTYPE</vt:lpstr>
      <vt:lpstr>HTML DECLARATIOn</vt:lpstr>
      <vt:lpstr>&lt;!--HTML COMMENTS--&gt;</vt:lpstr>
      <vt:lpstr>&lt;!--HTML COMMENTS--&gt;</vt:lpstr>
      <vt:lpstr>HEAD ELEMENT</vt:lpstr>
      <vt:lpstr>TITLE TAG</vt:lpstr>
      <vt:lpstr>TITLE TAG</vt:lpstr>
      <vt:lpstr>BODY ELEMENT</vt:lpstr>
      <vt:lpstr>MAJOR BODY ELEMENTS</vt:lpstr>
      <vt:lpstr>HEADINGS</vt:lpstr>
      <vt:lpstr>HEADINGS</vt:lpstr>
      <vt:lpstr>PARAGRAPHS</vt:lpstr>
      <vt:lpstr>formatting</vt:lpstr>
      <vt:lpstr>List Elements</vt:lpstr>
      <vt:lpstr>List Elements</vt:lpstr>
      <vt:lpstr>List Elements</vt:lpstr>
      <vt:lpstr>IMAGES</vt:lpstr>
      <vt:lpstr>IMAGES</vt:lpstr>
      <vt:lpstr>Links with the anchor tag</vt:lpstr>
      <vt:lpstr>Some &lt;A&gt;ttributes</vt:lpstr>
      <vt:lpstr>Url-scuse me?</vt:lpstr>
      <vt:lpstr>Relative file Paths</vt:lpstr>
      <vt:lpstr>absolute FILE PATHS</vt:lpstr>
      <vt:lpstr>layout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  <vt:lpstr>PowerPoint Presentation</vt:lpstr>
      <vt:lpstr>CSS is for presentation</vt:lpstr>
      <vt:lpstr>html + CSS = WEBPAGE</vt:lpstr>
      <vt:lpstr>CASCADING STYLE SHEETS</vt:lpstr>
      <vt:lpstr>Css goes where?</vt:lpstr>
      <vt:lpstr>CSS: FAIR WARNING</vt:lpstr>
      <vt:lpstr>ANATOMY OF A CSS RULE</vt:lpstr>
      <vt:lpstr>ANATOMY OF A CSS RULE</vt:lpstr>
      <vt:lpstr>ANATOMY OF A CSS RULE</vt:lpstr>
      <vt:lpstr>EXAMPLE CSS RULE</vt:lpstr>
      <vt:lpstr>EXAMPLE CSS RULE</vt:lpstr>
      <vt:lpstr>{ } Common font Properties</vt:lpstr>
      <vt:lpstr>{ } Common font Properties</vt:lpstr>
      <vt:lpstr>{ } Common font Properties</vt:lpstr>
      <vt:lpstr>{ } Common font Properties</vt:lpstr>
      <vt:lpstr>{ } Common font Properties</vt:lpstr>
      <vt:lpstr>{ } Quick aside about units</vt:lpstr>
      <vt:lpstr>{ } Quick aside about units</vt:lpstr>
      <vt:lpstr>{ } ah-em</vt:lpstr>
      <vt:lpstr>{ } That wasn’t quick</vt:lpstr>
      <vt:lpstr>{ } Common font Properties</vt:lpstr>
      <vt:lpstr>{ } font transform</vt:lpstr>
      <vt:lpstr>{ } font transform</vt:lpstr>
      <vt:lpstr>{ } Colors</vt:lpstr>
      <vt:lpstr>{ } Color examples</vt:lpstr>
      <vt:lpstr>{ } Text-align</vt:lpstr>
      <vt:lpstr>{ } states in CSS</vt:lpstr>
      <vt:lpstr>{ } Pseudo ex-psample</vt:lpstr>
      <vt:lpstr>{ } link states</vt:lpstr>
      <vt:lpstr>{ } four link states</vt:lpstr>
      <vt:lpstr>PowerPoint Presentation</vt:lpstr>
      <vt:lpstr>Practice</vt:lpstr>
      <vt:lpstr>HOMEWORK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Slides</dc:title>
  <dc:creator>Rebeckah Johnson</dc:creator>
  <cp:lastModifiedBy>Rebeckah Johnson</cp:lastModifiedBy>
  <cp:revision>277</cp:revision>
  <dcterms:created xsi:type="dcterms:W3CDTF">2017-02-09T11:19:08Z</dcterms:created>
  <dcterms:modified xsi:type="dcterms:W3CDTF">2018-10-15T16:57:29Z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2017-01-13T00:00:00Z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</Properties>
</file>